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Fira Sans Extra Condensed Medium"/>
      <p:regular r:id="rId40"/>
      <p:bold r:id="rId41"/>
      <p:italic r:id="rId42"/>
      <p:boldItalic r:id="rId43"/>
    </p:embeddedFont>
    <p:embeddedFont>
      <p:font typeface="Roboto Condensed"/>
      <p:regular r:id="rId44"/>
      <p:bold r:id="rId45"/>
      <p:italic r:id="rId46"/>
      <p:boldItalic r:id="rId47"/>
    </p:embeddedFont>
    <p:embeddedFont>
      <p:font typeface="Righteous"/>
      <p:regular r:id="rId48"/>
    </p:embeddedFont>
    <p:embeddedFont>
      <p:font typeface="Squada One"/>
      <p:regular r:id="rId49"/>
    </p:embeddedFont>
    <p:embeddedFont>
      <p:font typeface="Roboto Condensed Light"/>
      <p:regular r:id="rId50"/>
      <p:bold r:id="rId51"/>
      <p:italic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827803-4AC3-40CD-B94D-B0451722CA14}">
  <a:tblStyle styleId="{21827803-4AC3-40CD-B94D-B0451722CA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RobotoCondensed-regular.fntdata"/><Relationship Id="rId43" Type="http://schemas.openxmlformats.org/officeDocument/2006/relationships/font" Target="fonts/FiraSansExtraCondensedMedium-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ighteous-regular.fntdata"/><Relationship Id="rId47" Type="http://schemas.openxmlformats.org/officeDocument/2006/relationships/font" Target="fonts/RobotoCondensed-boldItalic.fntdata"/><Relationship Id="rId49" Type="http://schemas.openxmlformats.org/officeDocument/2006/relationships/font" Target="fonts/SquadaOne-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CondensedLight-bold.fntdata"/><Relationship Id="rId50" Type="http://schemas.openxmlformats.org/officeDocument/2006/relationships/font" Target="fonts/RobotoCondensedLight-regular.fntdata"/><Relationship Id="rId53" Type="http://schemas.openxmlformats.org/officeDocument/2006/relationships/font" Target="fonts/RobotoCondensedLight-boldItalic.fntdata"/><Relationship Id="rId52" Type="http://schemas.openxmlformats.org/officeDocument/2006/relationships/font" Target="fonts/RobotoCondensedLight-italic.fntdata"/><Relationship Id="rId11" Type="http://schemas.openxmlformats.org/officeDocument/2006/relationships/slide" Target="slides/slide4.xml"/><Relationship Id="rId55" Type="http://schemas.openxmlformats.org/officeDocument/2006/relationships/font" Target="fonts/Merriweather-bold.fntdata"/><Relationship Id="rId10" Type="http://schemas.openxmlformats.org/officeDocument/2006/relationships/slide" Target="slides/slide3.xml"/><Relationship Id="rId54" Type="http://schemas.openxmlformats.org/officeDocument/2006/relationships/font" Target="fonts/Merriweather-regular.fntdata"/><Relationship Id="rId13" Type="http://schemas.openxmlformats.org/officeDocument/2006/relationships/slide" Target="slides/slide6.xml"/><Relationship Id="rId57" Type="http://schemas.openxmlformats.org/officeDocument/2006/relationships/font" Target="fonts/Merriweather-boldItalic.fntdata"/><Relationship Id="rId12" Type="http://schemas.openxmlformats.org/officeDocument/2006/relationships/slide" Target="slides/slide5.xml"/><Relationship Id="rId56" Type="http://schemas.openxmlformats.org/officeDocument/2006/relationships/font" Target="fonts/Merriweather-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anishsidhu/whats-so-special-about-catboost-335d64d754a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7/08/catboost-automated-categorical-data/"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velup.gitconnected.com/pearson-coefficient-of-correlation-using-pandas-ca68ce678c0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352f78ba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352f78b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are from group 3, and our members consist of eugene , nickson. , jinqyee , and myself, shaohang . Today, the topic we are presenting on is ‘Modelling Earthquake Damage’.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33a8fe592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33a8fe592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supervised learning techniques. For this project, we are using classification technique as we are classifying the level of damage grades into 1, 2, and 3. First, we categorize the given set of data into classes, then we use the given training data to train a classification predictive model to approximate the mapping function from input variables to discrete output variables. Our eventual goal is to adapt a model that is trained as accurately as possible. </a:t>
            </a:r>
            <a:endParaRPr/>
          </a:p>
          <a:p>
            <a:pPr indent="0" lvl="0" marL="457200" rtl="0" algn="l">
              <a:spcBef>
                <a:spcPts val="0"/>
              </a:spcBef>
              <a:spcAft>
                <a:spcPts val="0"/>
              </a:spcAft>
              <a:buNone/>
            </a:pPr>
            <a:r>
              <a:t/>
            </a:r>
            <a:endParaRPr b="1" sz="1500">
              <a:solidFill>
                <a:srgbClr val="222222"/>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3260f9675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3260f9675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checked our data set for any null values, and we found out that the dataset given to us has no NULL values.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3260f9675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3260f9675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there were many categorical variables present in the dataset. In order to perform Machine Learning based on these categorical data, we will need to convert the data into numeric form before applying learning algorithm on them. Hence, we made use of an encoder to encode the categorical data.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3260f9675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3260f9675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Last but not least, we had to concatenate the values of damage grade for the train data that was given in a separate excel sheet</a:t>
            </a:r>
            <a:endParaRPr sz="1400">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The values of damage grade were mapped according to unique building ID identifiers generated for each building </a:t>
            </a:r>
            <a:endParaRPr sz="1400">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Next, i will handover my time to eugene to elaborate on the machine learning techniques we used </a:t>
            </a:r>
            <a:endParaRPr sz="14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3260f9675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3260f9675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825500" rtl="0" algn="l">
              <a:lnSpc>
                <a:spcPct val="115000"/>
              </a:lnSpc>
              <a:spcBef>
                <a:spcPts val="0"/>
              </a:spcBef>
              <a:spcAft>
                <a:spcPts val="0"/>
              </a:spcAft>
              <a:buClr>
                <a:srgbClr val="000000"/>
              </a:buClr>
              <a:buSzPts val="1200"/>
              <a:buChar char="●"/>
            </a:pPr>
            <a:r>
              <a:rPr lang="en" sz="1200">
                <a:highlight>
                  <a:srgbClr val="FFFFFF"/>
                </a:highlight>
              </a:rPr>
              <a:t>A </a:t>
            </a:r>
            <a:r>
              <a:rPr b="1" lang="en" sz="1200">
                <a:highlight>
                  <a:srgbClr val="FFFFFF"/>
                </a:highlight>
              </a:rPr>
              <a:t>decision tree</a:t>
            </a:r>
            <a:r>
              <a:rPr lang="en" sz="1200">
                <a:highlight>
                  <a:srgbClr val="FFFFFF"/>
                </a:highlight>
              </a:rPr>
              <a:t> is a simple, decision making-diagram. </a:t>
            </a:r>
            <a:r>
              <a:rPr lang="en" sz="1200"/>
              <a:t>It is a supervised Machine Learning where the data is continuously split according to a certain parameter.</a:t>
            </a:r>
            <a:endParaRPr sz="1200">
              <a:highlight>
                <a:srgbClr val="FFFFFF"/>
              </a:highlight>
            </a:endParaRPr>
          </a:p>
          <a:p>
            <a:pPr indent="-304800" lvl="0" marL="825500" rtl="0" algn="l">
              <a:lnSpc>
                <a:spcPct val="115000"/>
              </a:lnSpc>
              <a:spcBef>
                <a:spcPts val="0"/>
              </a:spcBef>
              <a:spcAft>
                <a:spcPts val="0"/>
              </a:spcAft>
              <a:buClr>
                <a:srgbClr val="454545"/>
              </a:buClr>
              <a:buSzPts val="1200"/>
              <a:buChar char="●"/>
            </a:pPr>
            <a:r>
              <a:rPr b="1" lang="en" sz="1200">
                <a:solidFill>
                  <a:srgbClr val="454545"/>
                </a:solidFill>
                <a:highlight>
                  <a:srgbClr val="FFFFFF"/>
                </a:highlight>
              </a:rPr>
              <a:t>Random forests</a:t>
            </a:r>
            <a:r>
              <a:rPr lang="en" sz="1200">
                <a:solidFill>
                  <a:srgbClr val="434343"/>
                </a:solidFill>
              </a:rPr>
              <a:t> works as a supervised learning algorithm that helps to build multiple decision trees independently to derive a more accurate and stable prediction</a:t>
            </a:r>
            <a:endParaRPr sz="1200">
              <a:solidFill>
                <a:srgbClr val="454545"/>
              </a:solidFill>
              <a:highlight>
                <a:srgbClr val="FFFFFF"/>
              </a:highlight>
            </a:endParaRPr>
          </a:p>
          <a:p>
            <a:pPr indent="-304800" lvl="0" marL="825500" rtl="0" algn="l">
              <a:lnSpc>
                <a:spcPct val="115000"/>
              </a:lnSpc>
              <a:spcBef>
                <a:spcPts val="0"/>
              </a:spcBef>
              <a:spcAft>
                <a:spcPts val="0"/>
              </a:spcAft>
              <a:buClr>
                <a:srgbClr val="454545"/>
              </a:buClr>
              <a:buSzPts val="1200"/>
              <a:buChar char="●"/>
            </a:pPr>
            <a:r>
              <a:rPr b="1" lang="en" sz="1200">
                <a:solidFill>
                  <a:srgbClr val="434343"/>
                </a:solidFill>
              </a:rPr>
              <a:t>Cat Boost</a:t>
            </a:r>
            <a:r>
              <a:rPr lang="en" sz="1200">
                <a:solidFill>
                  <a:srgbClr val="434343"/>
                </a:solidFill>
              </a:rPr>
              <a:t> combines decision trees but they start the combination process at the beginning instead of the end</a:t>
            </a:r>
            <a:endParaRPr sz="1200">
              <a:solidFill>
                <a:srgbClr val="434343"/>
              </a:solidFill>
            </a:endParaRPr>
          </a:p>
          <a:p>
            <a:pPr indent="-304800" lvl="2" marL="1371600" rtl="0" algn="l">
              <a:lnSpc>
                <a:spcPct val="115000"/>
              </a:lnSpc>
              <a:spcBef>
                <a:spcPts val="0"/>
              </a:spcBef>
              <a:spcAft>
                <a:spcPts val="0"/>
              </a:spcAft>
              <a:buSzPts val="1200"/>
              <a:buAutoNum type="romanLcPeriod"/>
            </a:pPr>
            <a:r>
              <a:rPr lang="en" sz="1200">
                <a:solidFill>
                  <a:srgbClr val="434343"/>
                </a:solidFill>
              </a:rPr>
              <a:t>It is a high performance open source library for gradient boosting on decision trees</a:t>
            </a:r>
            <a:endParaRPr sz="1200">
              <a:solidFill>
                <a:srgbClr val="434343"/>
              </a:solidFill>
            </a:endParaRPr>
          </a:p>
          <a:p>
            <a:pPr indent="0" lvl="0" marL="457200" rtl="0" algn="l">
              <a:lnSpc>
                <a:spcPct val="115000"/>
              </a:lnSpc>
              <a:spcBef>
                <a:spcPts val="1400"/>
              </a:spcBef>
              <a:spcAft>
                <a:spcPts val="0"/>
              </a:spcAft>
              <a:buNone/>
            </a:pPr>
            <a:r>
              <a:rPr lang="en" sz="1150">
                <a:solidFill>
                  <a:srgbClr val="454545"/>
                </a:solidFill>
                <a:highlight>
                  <a:srgbClr val="FFFFFF"/>
                </a:highlight>
              </a:rPr>
              <a:t>(</a:t>
            </a:r>
            <a:r>
              <a:rPr lang="en" u="sng">
                <a:solidFill>
                  <a:schemeClr val="hlink"/>
                </a:solidFill>
                <a:hlinkClick r:id="rId2"/>
              </a:rPr>
              <a:t>https://medium.com/@hanishsidhu/whats-so-special-about-catboost-335d64d754ae</a:t>
            </a:r>
            <a:r>
              <a:rPr lang="en" sz="1150">
                <a:solidFill>
                  <a:srgbClr val="454545"/>
                </a:solidFill>
                <a:highlight>
                  <a:srgbClr val="FFFFFF"/>
                </a:highlight>
              </a:rPr>
              <a:t>)</a:t>
            </a:r>
            <a:endParaRPr sz="1150">
              <a:solidFill>
                <a:srgbClr val="454545"/>
              </a:solidFill>
              <a:highlight>
                <a:srgbClr val="FFFFFF"/>
              </a:highlight>
            </a:endParaRPr>
          </a:p>
          <a:p>
            <a:pPr indent="0" lvl="0" marL="0" rtl="0" algn="l">
              <a:spcBef>
                <a:spcPts val="14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352f78ba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352f78ba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Train data with </a:t>
            </a:r>
            <a:r>
              <a:rPr lang="en"/>
              <a:t>predefined</a:t>
            </a:r>
            <a:r>
              <a:rPr lang="en"/>
              <a:t> damage grade, we will split the dataset randomly into 2 sets, 80% is train and 20% is test.</a:t>
            </a:r>
            <a:endParaRPr/>
          </a:p>
          <a:p>
            <a:pPr indent="0" lvl="0" marL="0" rtl="0" algn="l">
              <a:spcBef>
                <a:spcPts val="0"/>
              </a:spcBef>
              <a:spcAft>
                <a:spcPts val="0"/>
              </a:spcAft>
              <a:buNone/>
            </a:pPr>
            <a:r>
              <a:rPr lang="en"/>
              <a:t>Then, we will fit all predictors excluding building id into the decision tree with a max_depth of 6 and these are the results we obtained.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352f78ba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352f78ba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looking at the documentation , we found out that there is a way to check the best gini index automatically by using features importance function (dectree.feature_importances_ function)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On the left, we have a chart showing the importance of a feature of the decision tree gini index. Based on this, we extracted predictors with gini index more than 0.0001 to refit into the decision tree.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836858f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36858f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comparing the decision tree with and without importance features, we can see that the classification accuracy for both train and test dataset is the same. However, lesser columns were used for the importance features and hence, this helped us to </a:t>
            </a:r>
            <a:r>
              <a:rPr lang="en"/>
              <a:t>significantly</a:t>
            </a:r>
            <a:r>
              <a:rPr lang="en"/>
              <a:t> reduce the memory usage.</a:t>
            </a:r>
            <a:endParaRPr/>
          </a:p>
          <a:p>
            <a:pPr indent="0" lvl="0" marL="0" rtl="0" algn="l">
              <a:spcBef>
                <a:spcPts val="0"/>
              </a:spcBef>
              <a:spcAft>
                <a:spcPts val="0"/>
              </a:spcAft>
              <a:buNone/>
            </a:pPr>
            <a:r>
              <a:rPr lang="en"/>
              <a:t>Now i will hand over the time to Nickson to elaborate on other models.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32ce5f7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32ce5f7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Thanks eugene,now I will be talking about the pros and cons of the random forest classification.</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solidFill>
                  <a:srgbClr val="222222"/>
                </a:solidFill>
                <a:highlight>
                  <a:srgbClr val="FFFFFF"/>
                </a:highlight>
              </a:rPr>
              <a:t>As the number of trees increases due to overfitting, The performance of Random Forests does not decrease </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Secondly, It can generate the importance feature base on its gini index </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EFDFA"/>
                </a:highlight>
              </a:rPr>
              <a:t>Lastly, Random Forest can be used to solve both classification as well as regression problems.</a:t>
            </a:r>
            <a:endParaRPr sz="1200">
              <a:solidFill>
                <a:srgbClr val="333333"/>
              </a:solidFill>
              <a:highlight>
                <a:srgbClr val="FFFFFF"/>
              </a:highlight>
            </a:endParaRPr>
          </a:p>
          <a:p>
            <a:pPr indent="0" lvl="0" marL="0" rtl="0" algn="l">
              <a:lnSpc>
                <a:spcPct val="115000"/>
              </a:lnSpc>
              <a:spcBef>
                <a:spcPts val="0"/>
              </a:spcBef>
              <a:spcAft>
                <a:spcPts val="0"/>
              </a:spcAft>
              <a:buNone/>
            </a:pPr>
            <a:r>
              <a:t/>
            </a:r>
            <a:endParaRPr sz="1200">
              <a:solidFill>
                <a:srgbClr val="333333"/>
              </a:solidFill>
              <a:highlight>
                <a:srgbClr val="FFFFFF"/>
              </a:highlight>
            </a:endParaRPr>
          </a:p>
          <a:p>
            <a:pPr indent="0" lvl="0" marL="0" rtl="0" algn="l">
              <a:lnSpc>
                <a:spcPct val="115000"/>
              </a:lnSpc>
              <a:spcBef>
                <a:spcPts val="0"/>
              </a:spcBef>
              <a:spcAft>
                <a:spcPts val="0"/>
              </a:spcAft>
              <a:buNone/>
            </a:pPr>
            <a:r>
              <a:rPr lang="en" sz="1200">
                <a:solidFill>
                  <a:srgbClr val="333333"/>
                </a:solidFill>
                <a:highlight>
                  <a:srgbClr val="FFFFFF"/>
                </a:highlight>
              </a:rPr>
              <a:t>But there are cons for random forest too, like:</a:t>
            </a:r>
            <a:endParaRPr sz="1200">
              <a:solidFill>
                <a:srgbClr val="333333"/>
              </a:solidFill>
              <a:highlight>
                <a:srgbClr val="FFFFFF"/>
              </a:highlight>
            </a:endParaRPr>
          </a:p>
          <a:p>
            <a:pPr indent="0" lvl="0" marL="0" rtl="0" algn="l">
              <a:lnSpc>
                <a:spcPct val="115000"/>
              </a:lnSpc>
              <a:spcBef>
                <a:spcPts val="0"/>
              </a:spcBef>
              <a:spcAft>
                <a:spcPts val="0"/>
              </a:spcAft>
              <a:buNone/>
            </a:pPr>
            <a:r>
              <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EFDFA"/>
                </a:highlight>
              </a:rPr>
              <a:t>This algorithm requires much more computational power and resources because of its complexity and</a:t>
            </a:r>
            <a:endParaRPr sz="1200">
              <a:solidFill>
                <a:srgbClr val="333333"/>
              </a:solidFill>
              <a:highlight>
                <a:srgbClr val="FEFDFA"/>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EFDFA"/>
                </a:highlight>
              </a:rPr>
              <a:t>Longer Training Period because of the multiple tree generation. </a:t>
            </a:r>
            <a:endParaRPr sz="120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352f78ba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352f78ba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How we use random forest is that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we use the same train and test dataset, that we use in the decision tree classifier, to</a:t>
            </a:r>
            <a:r>
              <a:rPr lang="en" sz="1200">
                <a:solidFill>
                  <a:srgbClr val="434343"/>
                </a:solidFill>
              </a:rPr>
              <a:t> fit it into the random forest classifier. And this is the accuracy that we got.</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 not saying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Parameters</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n_estimators = represents the number of the trees in the forest</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n_jobs = -1 is to use up all the CPUs to run faster</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min_samples_leaf: The minimum number of samples required to be at a leaf node</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3260f967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3260f967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will be sharing with all of you on our problem statement. Second, a brief data visualization &amp; observations on the dataset we have worked on. Third, how we cleaned and prepared our data for the visualization and insights. And last but not least, whether our project outcome has been successful in achieving our goal.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352f78ba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352f78ba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After that we try to improve the accuracy</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By using (</a:t>
            </a:r>
            <a:r>
              <a:rPr b="1" lang="en" sz="1200">
                <a:solidFill>
                  <a:srgbClr val="434343"/>
                </a:solidFill>
              </a:rPr>
              <a:t>randomforest dot </a:t>
            </a:r>
            <a:r>
              <a:rPr b="1" lang="en" sz="1200">
                <a:solidFill>
                  <a:srgbClr val="434343"/>
                </a:solidFill>
              </a:rPr>
              <a:t>feature importances)</a:t>
            </a:r>
            <a:r>
              <a:rPr lang="en" sz="1200">
                <a:solidFill>
                  <a:srgbClr val="434343"/>
                </a:solidFill>
              </a:rPr>
              <a:t> function to get the list of important feature as seen on the left. Base on its gini index, we choose to use a index of 0.01 and above for the stronger predictors, Which is the list on the right.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endParaRPr>
          </a:p>
          <a:p>
            <a:pPr indent="0" lvl="0" marL="0" rtl="0" algn="l">
              <a:lnSpc>
                <a:spcPct val="115000"/>
              </a:lnSpc>
              <a:spcBef>
                <a:spcPts val="0"/>
              </a:spcBef>
              <a:spcAft>
                <a:spcPts val="0"/>
              </a:spcAft>
              <a:buNone/>
            </a:pPr>
            <a:r>
              <a:t/>
            </a:r>
            <a:endParaRPr sz="1200">
              <a:solidFill>
                <a:srgbClr val="505050"/>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3697f0f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3697f0f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rPr>
              <a:t>As you can see that there is a increase of 0.01 accuracy after the use of importance features . The memory </a:t>
            </a:r>
            <a:r>
              <a:rPr lang="en" sz="1200">
                <a:solidFill>
                  <a:srgbClr val="434343"/>
                </a:solidFill>
              </a:rPr>
              <a:t>usage</a:t>
            </a:r>
            <a:r>
              <a:rPr lang="en" sz="1200">
                <a:solidFill>
                  <a:srgbClr val="434343"/>
                </a:solidFill>
              </a:rPr>
              <a:t> has decrease as well because of the reduced columns</a:t>
            </a:r>
            <a:endParaRPr sz="1200">
              <a:solidFill>
                <a:srgbClr val="434343"/>
              </a:solidFill>
            </a:endParaRPr>
          </a:p>
          <a:p>
            <a:pPr indent="0" lvl="0" marL="0" rtl="0" algn="l">
              <a:lnSpc>
                <a:spcPct val="115000"/>
              </a:lnSpc>
              <a:spcBef>
                <a:spcPts val="0"/>
              </a:spcBef>
              <a:spcAft>
                <a:spcPts val="0"/>
              </a:spcAft>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32ce5f7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32ce5f7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So the other machine learning algorithm that we tried is call,Catboost. and</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it can learn well with small dataset and return back very good results</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Secondly, It can also convert category predictors into numeric data automatically.</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And lastly, it is the fastest gradient boosting method, about 8 times faster than XGBoost</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The downside to it is that</a:t>
            </a:r>
            <a:endParaRPr b="1" sz="1200">
              <a:solidFill>
                <a:srgbClr val="434343"/>
              </a:solidFill>
              <a:highlight>
                <a:srgbClr val="FFFFFF"/>
              </a:highlight>
            </a:endParaRPr>
          </a:p>
          <a:p>
            <a:pPr indent="0" lvl="0" marL="457200" marR="165100" rtl="0" algn="l">
              <a:lnSpc>
                <a:spcPct val="115000"/>
              </a:lnSpc>
              <a:spcBef>
                <a:spcPts val="100"/>
              </a:spcBef>
              <a:spcAft>
                <a:spcPts val="0"/>
              </a:spcAft>
              <a:buNone/>
            </a:pPr>
            <a:r>
              <a:t/>
            </a:r>
            <a:endParaRPr sz="1200">
              <a:solidFill>
                <a:srgbClr val="434343"/>
              </a:solidFill>
              <a:highlight>
                <a:srgbClr val="FFFFFF"/>
              </a:highlight>
            </a:endParaRPr>
          </a:p>
          <a:p>
            <a:pPr indent="-304800" lvl="0" marL="457200" marR="152400" rtl="0" algn="l">
              <a:lnSpc>
                <a:spcPct val="115000"/>
              </a:lnSpc>
              <a:spcBef>
                <a:spcPts val="100"/>
              </a:spcBef>
              <a:spcAft>
                <a:spcPts val="0"/>
              </a:spcAft>
              <a:buClr>
                <a:srgbClr val="434343"/>
              </a:buClr>
              <a:buSzPts val="1200"/>
              <a:buChar char="-"/>
            </a:pPr>
            <a:r>
              <a:rPr lang="en" sz="1200">
                <a:solidFill>
                  <a:srgbClr val="434343"/>
                </a:solidFill>
                <a:highlight>
                  <a:srgbClr val="FFFFFF"/>
                </a:highlight>
              </a:rPr>
              <a:t>Outliers can be bad for Catboost because outliers may be boosted base on previous tree’s build.</a:t>
            </a:r>
            <a:endParaRPr sz="1200">
              <a:solidFill>
                <a:srgbClr val="434343"/>
              </a:solidFill>
              <a:highlight>
                <a:srgbClr val="FFFFFF"/>
              </a:highlight>
            </a:endParaRPr>
          </a:p>
          <a:p>
            <a:pPr indent="-304800" lvl="0" marL="457200" rtl="0" algn="l">
              <a:lnSpc>
                <a:spcPct val="115000"/>
              </a:lnSpc>
              <a:spcBef>
                <a:spcPts val="0"/>
              </a:spcBef>
              <a:spcAft>
                <a:spcPts val="0"/>
              </a:spcAft>
              <a:buClr>
                <a:srgbClr val="434343"/>
              </a:buClr>
              <a:buSzPts val="1200"/>
              <a:buChar char="-"/>
            </a:pPr>
            <a:r>
              <a:rPr lang="en" sz="1200">
                <a:solidFill>
                  <a:srgbClr val="434343"/>
                </a:solidFill>
              </a:rPr>
              <a:t>Boosting algorithms are more susceptible to overfitting</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sz="1200" u="sng">
                <a:solidFill>
                  <a:srgbClr val="434343"/>
                </a:solidFill>
                <a:hlinkClick r:id="rId2"/>
              </a:rPr>
              <a:t>https://www.analyticsvidhya.com/blog/2017/08/catboost-automated-categorical-data/</a:t>
            </a:r>
            <a:endParaRPr sz="1200">
              <a:solidFill>
                <a:srgbClr val="434343"/>
              </a:solidFill>
            </a:endParaRPr>
          </a:p>
          <a:p>
            <a:pPr indent="0" lvl="0" marL="0" rtl="0" algn="l">
              <a:lnSpc>
                <a:spcPct val="115000"/>
              </a:lnSpc>
              <a:spcBef>
                <a:spcPts val="1400"/>
              </a:spcBef>
              <a:spcAft>
                <a:spcPts val="0"/>
              </a:spcAft>
              <a:buNone/>
            </a:pPr>
            <a:r>
              <a:t/>
            </a:r>
            <a:endParaRPr sz="1200">
              <a:solidFill>
                <a:srgbClr val="4343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352f78ba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352f78ba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rPr>
              <a:t>We did the same thing by used the same train and test dataset as before to fit it into the catboost classifier, a</a:t>
            </a:r>
            <a:r>
              <a:rPr lang="en" sz="1200">
                <a:solidFill>
                  <a:srgbClr val="434343"/>
                </a:solidFill>
                <a:highlight>
                  <a:schemeClr val="lt1"/>
                </a:highlight>
              </a:rPr>
              <a:t>nd this is the accuracy that we got.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rPr lang="en" sz="1200">
                <a:solidFill>
                  <a:srgbClr val="434343"/>
                </a:solidFill>
                <a:highlight>
                  <a:srgbClr val="FFFFFF"/>
                </a:highlight>
              </a:rPr>
              <a:t>--------------------------------------------------------------------------------------------------------------------------------------</a:t>
            </a:r>
            <a:endParaRPr sz="1200">
              <a:solidFill>
                <a:srgbClr val="434343"/>
              </a:solidFill>
              <a:highlight>
                <a:srgbClr val="FFFFFF"/>
              </a:highlight>
            </a:endParaRPr>
          </a:p>
          <a:p>
            <a:pPr indent="0" lvl="0" marL="0" rtl="0" algn="l">
              <a:lnSpc>
                <a:spcPct val="115000"/>
              </a:lnSpc>
              <a:spcBef>
                <a:spcPts val="0"/>
              </a:spcBef>
              <a:spcAft>
                <a:spcPts val="0"/>
              </a:spcAft>
              <a:buNone/>
            </a:pPr>
            <a:r>
              <a:rPr lang="en" sz="1200">
                <a:solidFill>
                  <a:srgbClr val="434343"/>
                </a:solidFill>
                <a:highlight>
                  <a:srgbClr val="FFFFFF"/>
                </a:highlight>
              </a:rPr>
              <a:t>Parameters</a:t>
            </a:r>
            <a:endParaRPr sz="1200">
              <a:solidFill>
                <a:srgbClr val="43434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highlight>
                  <a:srgbClr val="FFFFFF"/>
                </a:highlight>
              </a:rPr>
              <a:t>Iterations: The number of trees to be built</a:t>
            </a:r>
            <a:endParaRPr sz="1200">
              <a:solidFill>
                <a:srgbClr val="43434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highlight>
                  <a:srgbClr val="FFFFFF"/>
                </a:highlight>
              </a:rPr>
              <a:t>Verbose: output info of training process every 10 iterations</a:t>
            </a:r>
            <a:endParaRPr sz="1200">
              <a:solidFill>
                <a:srgbClr val="434343"/>
              </a:solidFill>
              <a:highlight>
                <a:srgbClr val="FFFFFF"/>
              </a:highlight>
            </a:endParaRPr>
          </a:p>
          <a:p>
            <a:pPr indent="0" lvl="0" marL="0" rtl="0" algn="l">
              <a:lnSpc>
                <a:spcPct val="115000"/>
              </a:lnSpc>
              <a:spcBef>
                <a:spcPts val="0"/>
              </a:spcBef>
              <a:spcAft>
                <a:spcPts val="0"/>
              </a:spcAft>
              <a:buNone/>
            </a:pPr>
            <a:r>
              <a:rPr lang="en" sz="1200">
                <a:solidFill>
                  <a:srgbClr val="434343"/>
                </a:solidFill>
                <a:highlight>
                  <a:srgbClr val="FFFFFF"/>
                </a:highlight>
              </a:rPr>
              <a:t>Learning_rate = 1 : Used for reducing the gradient step. It affects the overall time of training: the smaller the value, the more iterations are required for training.</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352f78ba3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352f78ba3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highlight>
                  <a:srgbClr val="FFFFFF"/>
                </a:highlight>
              </a:rPr>
              <a:t>Next we picked out the more important features by using </a:t>
            </a:r>
            <a:r>
              <a:rPr b="1" lang="en" sz="1200">
                <a:solidFill>
                  <a:srgbClr val="434343"/>
                </a:solidFill>
                <a:highlight>
                  <a:srgbClr val="FFFFFF"/>
                </a:highlight>
              </a:rPr>
              <a:t>(catboost.feature_importances_)</a:t>
            </a:r>
            <a:r>
              <a:rPr lang="en" sz="1200">
                <a:solidFill>
                  <a:srgbClr val="434343"/>
                </a:solidFill>
                <a:highlight>
                  <a:srgbClr val="FFFFFF"/>
                </a:highlight>
              </a:rPr>
              <a:t> function with a gini index greater than 0.01, and we got this accuracy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a:p>
            <a:pPr indent="0" lvl="0" marL="0" rtl="0" algn="l">
              <a:lnSpc>
                <a:spcPct val="115000"/>
              </a:lnSpc>
              <a:spcBef>
                <a:spcPts val="0"/>
              </a:spcBef>
              <a:spcAft>
                <a:spcPts val="0"/>
              </a:spcAft>
              <a:buNone/>
            </a:pPr>
            <a:r>
              <a:t/>
            </a:r>
            <a:endParaRPr sz="1200">
              <a:solidFill>
                <a:srgbClr val="434343"/>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3697f0f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3697f0f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highlight>
                  <a:schemeClr val="lt1"/>
                </a:highlight>
              </a:rPr>
              <a:t>As you can see</a:t>
            </a:r>
            <a:r>
              <a:rPr lang="en" sz="1200">
                <a:solidFill>
                  <a:srgbClr val="434343"/>
                </a:solidFill>
                <a:highlight>
                  <a:schemeClr val="lt1"/>
                </a:highlight>
              </a:rPr>
              <a:t> the accuracy didn’t improve much but we are able to reduce the number of column thus decreasing memory usage. I will now pass my time back to eugene to conclude.  </a:t>
            </a:r>
            <a:endParaRPr sz="1200">
              <a:solidFill>
                <a:srgbClr val="434343"/>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highlight>
                <a:schemeClr val="lt1"/>
              </a:highlight>
            </a:endParaRPr>
          </a:p>
          <a:p>
            <a:pPr indent="0" lvl="0" marL="0" rtl="0" algn="l">
              <a:lnSpc>
                <a:spcPct val="115000"/>
              </a:lnSpc>
              <a:spcBef>
                <a:spcPts val="0"/>
              </a:spcBef>
              <a:spcAft>
                <a:spcPts val="0"/>
              </a:spcAft>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3116af0b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3116af0b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can see an improvement in the accuracy of the prediction by making use of the importance features from the dataset. All in all, the random forest with the importance features has the highest accuracy among the other models and we will use this to predict the damage grade for the buildings.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33a8fe59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33a8fe59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On the left side, we managed to generate the predicted damage grades for our test data based on the RandomForestClassifier with importance features which has the highest prediction accuracy.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By taking a look at the arrays in the middle figure</a:t>
            </a:r>
            <a:r>
              <a:rPr lang="en"/>
              <a:t>, the numerical sum of each list inside actually sums up to 1, and each column represents the probability of damage grade for each building, so 3 different columns for 3 respective grades, starting from 1, 2, and 3.</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Piechart is to show the spread of the predicted damage grade.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All in all, we have learnt that using features importance function plays an important role in selecting the best gini index predictors. This helps to increase performance and accuracy and optimize memory usage.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37e2c55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37e2c55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all of us have contributed evenly to this project.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3260f967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3260f967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Our </a:t>
            </a:r>
            <a:r>
              <a:rPr b="1" lang="en" sz="1200">
                <a:solidFill>
                  <a:srgbClr val="434343"/>
                </a:solidFill>
                <a:latin typeface="Roboto Condensed"/>
                <a:ea typeface="Roboto Condensed"/>
                <a:cs typeface="Roboto Condensed"/>
                <a:sym typeface="Roboto Condensed"/>
              </a:rPr>
              <a:t>objective</a:t>
            </a:r>
            <a:r>
              <a:rPr lang="en" sz="1200">
                <a:solidFill>
                  <a:srgbClr val="434343"/>
                </a:solidFill>
                <a:latin typeface="Roboto Condensed Light"/>
                <a:ea typeface="Roboto Condensed Light"/>
                <a:cs typeface="Roboto Condensed Light"/>
                <a:sym typeface="Roboto Condensed Light"/>
              </a:rPr>
              <a:t> is to successfully</a:t>
            </a:r>
            <a:r>
              <a:rPr b="1" lang="en" sz="1200">
                <a:solidFill>
                  <a:srgbClr val="434343"/>
                </a:solidFill>
                <a:latin typeface="Roboto Condensed"/>
                <a:ea typeface="Roboto Condensed"/>
                <a:cs typeface="Roboto Condensed"/>
                <a:sym typeface="Roboto Condensed"/>
              </a:rPr>
              <a:t> predict</a:t>
            </a:r>
            <a:r>
              <a:rPr lang="en" sz="1200">
                <a:solidFill>
                  <a:srgbClr val="434343"/>
                </a:solidFill>
                <a:latin typeface="Roboto Condensed Light"/>
                <a:ea typeface="Roboto Condensed Light"/>
                <a:cs typeface="Roboto Condensed Light"/>
                <a:sym typeface="Roboto Condensed Light"/>
              </a:rPr>
              <a:t> the </a:t>
            </a:r>
            <a:r>
              <a:rPr b="1" lang="en" sz="1200">
                <a:solidFill>
                  <a:srgbClr val="434343"/>
                </a:solidFill>
                <a:latin typeface="Roboto Condensed"/>
                <a:ea typeface="Roboto Condensed"/>
                <a:cs typeface="Roboto Condensed"/>
                <a:sym typeface="Roboto Condensed"/>
              </a:rPr>
              <a:t>level of damage</a:t>
            </a:r>
            <a:r>
              <a:rPr lang="en" sz="1200">
                <a:solidFill>
                  <a:srgbClr val="434343"/>
                </a:solidFill>
                <a:latin typeface="Roboto Condensed Light"/>
                <a:ea typeface="Roboto Condensed Light"/>
                <a:cs typeface="Roboto Condensed Light"/>
                <a:sym typeface="Roboto Condensed Light"/>
              </a:rPr>
              <a:t> grade to buildings caused by the </a:t>
            </a:r>
            <a:r>
              <a:rPr b="1" lang="en" sz="1200">
                <a:solidFill>
                  <a:srgbClr val="434343"/>
                </a:solidFill>
                <a:latin typeface="Roboto Condensed"/>
                <a:ea typeface="Roboto Condensed"/>
                <a:cs typeface="Roboto Condensed"/>
                <a:sym typeface="Roboto Condensed"/>
              </a:rPr>
              <a:t>2015 Gorkha earthquake</a:t>
            </a:r>
            <a:r>
              <a:rPr lang="en" sz="1200">
                <a:solidFill>
                  <a:srgbClr val="434343"/>
                </a:solidFill>
                <a:latin typeface="Roboto Condensed Light"/>
                <a:ea typeface="Roboto Condensed Light"/>
                <a:cs typeface="Roboto Condensed Light"/>
                <a:sym typeface="Roboto Condensed Light"/>
              </a:rPr>
              <a:t> in Nepal with the highest possible accuracy.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3260f9675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3260f9675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used a count plot to determine the general spread of damage_grade across all buildings with the given training data. As seen from the graph, the data we have is highly imbalanced with most of the values falling in the range of damage_grade 2. This is likely due to the damage grade of the buildings being strongly-related to the damage intensity of the earthquake, hence most of the damage grades fall into grade 2.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352f78ba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352f78ba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600">
                <a:highlight>
                  <a:srgbClr val="FFFFFF"/>
                </a:highlight>
                <a:latin typeface="Georgia"/>
                <a:ea typeface="Georgia"/>
                <a:cs typeface="Georgia"/>
                <a:sym typeface="Georgia"/>
              </a:rPr>
              <a:t>Pandas</a:t>
            </a:r>
            <a:r>
              <a:rPr b="1" lang="en" sz="1600">
                <a:highlight>
                  <a:srgbClr val="FFFFFF"/>
                </a:highlight>
                <a:latin typeface="Georgia"/>
                <a:ea typeface="Georgia"/>
                <a:cs typeface="Georgia"/>
                <a:sym typeface="Georgia"/>
              </a:rPr>
              <a:t> </a:t>
            </a:r>
            <a:r>
              <a:rPr b="1" lang="en" sz="1200">
                <a:latin typeface="Courier New"/>
                <a:ea typeface="Courier New"/>
                <a:cs typeface="Courier New"/>
                <a:sym typeface="Courier New"/>
              </a:rPr>
              <a:t>dataframe.corr()</a:t>
            </a:r>
            <a:r>
              <a:rPr lang="en" sz="1600">
                <a:highlight>
                  <a:srgbClr val="FFFFFF"/>
                </a:highlight>
                <a:latin typeface="Georgia"/>
                <a:ea typeface="Georgia"/>
                <a:cs typeface="Georgia"/>
                <a:sym typeface="Georgia"/>
              </a:rPr>
              <a:t> is used to find the pairwise correlation of all columns in a dataframe. </a:t>
            </a:r>
            <a:endParaRPr/>
          </a:p>
          <a:p>
            <a:pPr indent="0" lvl="0" marL="0" rtl="0" algn="l">
              <a:spcBef>
                <a:spcPts val="0"/>
              </a:spcBef>
              <a:spcAft>
                <a:spcPts val="0"/>
              </a:spcAft>
              <a:buNone/>
            </a:pPr>
            <a:r>
              <a:rPr lang="en" u="sng">
                <a:solidFill>
                  <a:schemeClr val="dk2"/>
                </a:solidFill>
                <a:hlinkClick r:id="rId2"/>
              </a:rPr>
              <a:t>https://levelup.gitconnected.com/pearson-coefficient-of-correlation-using-pandas-ca68ce678c04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here, we plotted a correlation chart ,using pandas dataframe.corr() function, that shows the correlation value of each variable with respect to the level of damage grade. As we can see, if the absolute value of the number is closer to 1, it means that there is a higher correlation between the column and damage grade. We have picked out 2 variables with one of the strongest and weakest correlations to the level of damage grade for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2 variables are namely: has_superstructure_mud_mortar_stone, has_superstructure_mud_mortar_brick 32 secs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3260f967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3260f967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start off with mud_mortarstone, the variable with the highest correlation index to level of damage grade. By looking at this graph, what we can infer is the spread of level of damage grade across mud_mortar_stone. In the next slide, we will be teaching you how to infer the correlation between the variable and damage grade. </a:t>
            </a:r>
            <a:endParaRPr>
              <a:highlight>
                <a:schemeClr val="accent2"/>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33a8fe59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33a8fe59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particular</a:t>
            </a:r>
            <a:r>
              <a:rPr lang="en"/>
              <a:t> for index 1, the percentage of damage grade 3 is distinctly higher than damage grade 1, whereas </a:t>
            </a:r>
            <a:r>
              <a:rPr lang="en"/>
              <a:t>for index 0, the percentage of damage grade 1 is higher than 3 as you can see from the chart</a:t>
            </a:r>
            <a:r>
              <a:rPr lang="en"/>
              <a:t>. Over here, we can conclude that the greater the difference in spreads across the damage grade, the higher the correlation between the categorical variable and the level of damage grade. </a:t>
            </a:r>
            <a:endParaRPr>
              <a:highlight>
                <a:schemeClr val="accent2"/>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3260f9675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3260f9675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be using mud_mortar_brick as an example with a low correlation index of absolute value 0.015. As you can see from the diagram, the general outline of the distributions of damage grade takes up around the same shape.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33a8fe59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33a8fe59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the previous variable mud_mortar_stone, the distribution of grade 1, 2, and 3 across index 0 and 1 are fairly even, a simpler way to interpret it will be the order of the percentage, generally if both index 0 and 1 follows the same order, for example damage grade 1 &lt; 3 &lt; 2, it is likely to have a lower correlation to damage_grade.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handover my time to Jinqyee who will be elaborating more on the machine learning techniques we have used.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p:cSld name="TITLE_1">
    <p:bg>
      <p:bgPr>
        <a:gradFill>
          <a:gsLst>
            <a:gs pos="0">
              <a:srgbClr val="E5B2CA"/>
            </a:gs>
            <a:gs pos="100000">
              <a:srgbClr val="613FB8"/>
            </a:gs>
          </a:gsLst>
          <a:lin ang="5400700" scaled="0"/>
        </a:gra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1254"/>
          <a:stretch/>
        </p:blipFill>
        <p:spPr>
          <a:xfrm>
            <a:off x="75" y="0"/>
            <a:ext cx="9144000" cy="5078876"/>
          </a:xfrm>
          <a:prstGeom prst="rect">
            <a:avLst/>
          </a:prstGeom>
          <a:noFill/>
          <a:ln>
            <a:noFill/>
          </a:ln>
        </p:spPr>
      </p:pic>
      <p:sp>
        <p:nvSpPr>
          <p:cNvPr id="52" name="Google Shape;52;p13"/>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53" name="Google Shape;53;p13"/>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type="title">
  <p:cSld name="TITLE">
    <p:bg>
      <p:bgPr>
        <a:gradFill>
          <a:gsLst>
            <a:gs pos="0">
              <a:srgbClr val="E5B2CA"/>
            </a:gs>
            <a:gs pos="100000">
              <a:srgbClr val="613FB8"/>
            </a:gs>
          </a:gsLst>
          <a:lin ang="5400700" scaled="0"/>
        </a:gradFill>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0" l="0" r="0" t="1254"/>
          <a:stretch/>
        </p:blipFill>
        <p:spPr>
          <a:xfrm>
            <a:off x="75" y="0"/>
            <a:ext cx="9144000" cy="5078876"/>
          </a:xfrm>
          <a:prstGeom prst="rect">
            <a:avLst/>
          </a:prstGeom>
          <a:noFill/>
          <a:ln>
            <a:noFill/>
          </a:ln>
        </p:spPr>
      </p:pic>
      <p:sp>
        <p:nvSpPr>
          <p:cNvPr id="60" name="Google Shape;60;p15"/>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61" name="Google Shape;61;p15"/>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
    <p:bg>
      <p:bgPr>
        <a:gradFill>
          <a:gsLst>
            <a:gs pos="0">
              <a:srgbClr val="E5B2CA"/>
            </a:gs>
            <a:gs pos="100000">
              <a:srgbClr val="613FB8"/>
            </a:gs>
          </a:gsLst>
          <a:lin ang="5400700" scaled="0"/>
        </a:gradFill>
      </p:bgPr>
    </p:bg>
    <p:spTree>
      <p:nvGrpSpPr>
        <p:cNvPr id="62" name="Shape 62"/>
        <p:cNvGrpSpPr/>
        <p:nvPr/>
      </p:nvGrpSpPr>
      <p:grpSpPr>
        <a:xfrm>
          <a:off x="0" y="0"/>
          <a:ext cx="0" cy="0"/>
          <a:chOff x="0" y="0"/>
          <a:chExt cx="0" cy="0"/>
        </a:xfrm>
      </p:grpSpPr>
      <p:sp>
        <p:nvSpPr>
          <p:cNvPr id="63" name="Google Shape;63;p16"/>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4" name="Google Shape;64;p16"/>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5" name="Google Shape;65;p16"/>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6" name="Google Shape;66;p16"/>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7" name="Google Shape;67;p16"/>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8" name="Google Shape;68;p16"/>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9" name="Google Shape;69;p16"/>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0" name="Google Shape;70;p16"/>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71" name="Google Shape;71;p16"/>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2" name="Google Shape;72;p16"/>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6"/>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6"/>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76" name="Google Shape;76;p16"/>
          <p:cNvCxnSpPr/>
          <p:nvPr/>
        </p:nvCxnSpPr>
        <p:spPr>
          <a:xfrm>
            <a:off x="2273400" y="22423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77" name="Google Shape;77;p16"/>
          <p:cNvCxnSpPr/>
          <p:nvPr/>
        </p:nvCxnSpPr>
        <p:spPr>
          <a:xfrm>
            <a:off x="2273400" y="3804313"/>
            <a:ext cx="459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2_1">
    <p:bg>
      <p:bgPr>
        <a:gradFill>
          <a:gsLst>
            <a:gs pos="0">
              <a:srgbClr val="E5B2CA"/>
            </a:gs>
            <a:gs pos="100000">
              <a:srgbClr val="613FB8"/>
            </a:gs>
          </a:gsLst>
          <a:lin ang="5400700" scaled="0"/>
        </a:grad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80" name="Google Shape;80;p17"/>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2_1_2">
    <p:bg>
      <p:bgPr>
        <a:gradFill>
          <a:gsLst>
            <a:gs pos="0">
              <a:srgbClr val="E5B2CA"/>
            </a:gs>
            <a:gs pos="100000">
              <a:srgbClr val="613FB8"/>
            </a:gs>
          </a:gsLst>
          <a:lin ang="5400700" scaled="0"/>
        </a:gradFill>
      </p:bgPr>
    </p:bg>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83" name="Google Shape;83;p18"/>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8"/>
          <p:cNvSpPr/>
          <p:nvPr/>
        </p:nvSpPr>
        <p:spPr>
          <a:xfrm>
            <a:off x="66032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 name="Google Shape;85;p18"/>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8"/>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87" name="Google Shape;87;p18"/>
          <p:cNvSpPr/>
          <p:nvPr/>
        </p:nvSpPr>
        <p:spPr>
          <a:xfrm>
            <a:off x="44390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 name="Google Shape;88;p18"/>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8"/>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0" name="Google Shape;90;p18"/>
          <p:cNvSpPr/>
          <p:nvPr/>
        </p:nvSpPr>
        <p:spPr>
          <a:xfrm>
            <a:off x="66032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 name="Google Shape;91;p18"/>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8"/>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3" name="Google Shape;93;p18"/>
          <p:cNvSpPr/>
          <p:nvPr/>
        </p:nvSpPr>
        <p:spPr>
          <a:xfrm>
            <a:off x="44390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 name="Google Shape;94;p18"/>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8"/>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6" name="Google Shape;96;p18"/>
          <p:cNvSpPr/>
          <p:nvPr/>
        </p:nvSpPr>
        <p:spPr>
          <a:xfrm>
            <a:off x="1515950" y="132132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 name="Google Shape;97;p18"/>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18"/>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_1_1">
    <p:bg>
      <p:bgPr>
        <a:gradFill>
          <a:gsLst>
            <a:gs pos="0">
              <a:srgbClr val="E5B2CA"/>
            </a:gs>
            <a:gs pos="100000">
              <a:srgbClr val="613FB8"/>
            </a:gs>
          </a:gsLst>
          <a:lin ang="5400700" scaled="0"/>
        </a:gradFill>
      </p:bgPr>
    </p:bg>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1479" l="5517" r="39802" t="7179"/>
          <a:stretch/>
        </p:blipFill>
        <p:spPr>
          <a:xfrm rot="10800000">
            <a:off x="6925725" y="3063401"/>
            <a:ext cx="2218277" cy="2084300"/>
          </a:xfrm>
          <a:prstGeom prst="rect">
            <a:avLst/>
          </a:prstGeom>
          <a:noFill/>
          <a:ln>
            <a:noFill/>
          </a:ln>
        </p:spPr>
      </p:pic>
      <p:pic>
        <p:nvPicPr>
          <p:cNvPr id="101" name="Google Shape;101;p19"/>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102" name="Google Shape;102;p19"/>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03" name="Google Shape;103;p19"/>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104" name="Google Shape;104;p19"/>
          <p:cNvCxnSpPr/>
          <p:nvPr/>
        </p:nvCxnSpPr>
        <p:spPr>
          <a:xfrm>
            <a:off x="4572000" y="1228200"/>
            <a:ext cx="0" cy="2687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107" name="Google Shape;107;p20"/>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108" name="Google Shape;108;p20"/>
          <p:cNvCxnSpPr/>
          <p:nvPr/>
        </p:nvCxnSpPr>
        <p:spPr>
          <a:xfrm>
            <a:off x="3444375" y="2693550"/>
            <a:ext cx="1797900" cy="0"/>
          </a:xfrm>
          <a:prstGeom prst="straightConnector1">
            <a:avLst/>
          </a:prstGeom>
          <a:noFill/>
          <a:ln cap="flat" cmpd="sng" w="19050">
            <a:solidFill>
              <a:schemeClr val="dk2"/>
            </a:solidFill>
            <a:prstDash val="solid"/>
            <a:round/>
            <a:headEnd len="med" w="med" type="none"/>
            <a:tailEnd len="med" w="med" type="none"/>
          </a:ln>
        </p:spPr>
      </p:cxnSp>
      <p:sp>
        <p:nvSpPr>
          <p:cNvPr id="109" name="Google Shape;109;p20"/>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4800"/>
              <a:buNone/>
              <a:defRPr sz="48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3">
    <p:spTree>
      <p:nvGrpSpPr>
        <p:cNvPr id="110" name="Shape 110"/>
        <p:cNvGrpSpPr/>
        <p:nvPr/>
      </p:nvGrpSpPr>
      <p:grpSpPr>
        <a:xfrm>
          <a:off x="0" y="0"/>
          <a:ext cx="0" cy="0"/>
          <a:chOff x="0" y="0"/>
          <a:chExt cx="0" cy="0"/>
        </a:xfrm>
      </p:grpSpPr>
      <p:sp>
        <p:nvSpPr>
          <p:cNvPr id="111" name="Google Shape;111;p21"/>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12" name="Google Shape;112;p21"/>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3" name="Google Shape;113;p21"/>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14" name="Google Shape;114;p21"/>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5" name="Google Shape;115;p21"/>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16" name="Google Shape;116;p21"/>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7" name="Google Shape;117;p21"/>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4">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b="1482" l="5517" r="39802" t="7541"/>
          <a:stretch/>
        </p:blipFill>
        <p:spPr>
          <a:xfrm>
            <a:off x="102" y="0"/>
            <a:ext cx="3683323" cy="3446950"/>
          </a:xfrm>
          <a:prstGeom prst="rect">
            <a:avLst/>
          </a:prstGeom>
          <a:noFill/>
          <a:ln>
            <a:noFill/>
          </a:ln>
        </p:spPr>
      </p:pic>
      <p:pic>
        <p:nvPicPr>
          <p:cNvPr id="120" name="Google Shape;120;p22"/>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121" name="Google Shape;121;p22"/>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2" name="Google Shape;122;p22"/>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23" name="Google Shape;123;p22"/>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5">
    <p:spTree>
      <p:nvGrpSpPr>
        <p:cNvPr id="124" name="Shape 124"/>
        <p:cNvGrpSpPr/>
        <p:nvPr/>
      </p:nvGrpSpPr>
      <p:grpSpPr>
        <a:xfrm>
          <a:off x="0" y="0"/>
          <a:ext cx="0" cy="0"/>
          <a:chOff x="0" y="0"/>
          <a:chExt cx="0" cy="0"/>
        </a:xfrm>
      </p:grpSpPr>
      <p:sp>
        <p:nvSpPr>
          <p:cNvPr id="125" name="Google Shape;125;p23"/>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26" name="Google Shape;126;p23"/>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27" name="Google Shape;127;p23"/>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28" name="Google Shape;128;p23"/>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sp>
        <p:nvSpPr>
          <p:cNvPr id="129" name="Google Shape;129;p23"/>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pic>
        <p:nvPicPr>
          <p:cNvPr id="130" name="Google Shape;130;p23"/>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6">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2">
            <a:alphaModFix/>
          </a:blip>
          <a:srcRect b="1482" l="5517" r="39802" t="7541"/>
          <a:stretch/>
        </p:blipFill>
        <p:spPr>
          <a:xfrm flipH="1" rot="10800000">
            <a:off x="102" y="1699550"/>
            <a:ext cx="3683323" cy="3446950"/>
          </a:xfrm>
          <a:prstGeom prst="rect">
            <a:avLst/>
          </a:prstGeom>
          <a:noFill/>
          <a:ln>
            <a:noFill/>
          </a:ln>
        </p:spPr>
      </p:pic>
      <p:pic>
        <p:nvPicPr>
          <p:cNvPr id="133" name="Google Shape;133;p24"/>
          <p:cNvPicPr preferRelativeResize="0"/>
          <p:nvPr/>
        </p:nvPicPr>
        <p:blipFill rotWithShape="1">
          <a:blip r:embed="rId2">
            <a:alphaModFix/>
          </a:blip>
          <a:srcRect b="1482" l="5517" r="39802" t="7541"/>
          <a:stretch/>
        </p:blipFill>
        <p:spPr>
          <a:xfrm flipH="1">
            <a:off x="5457877" y="0"/>
            <a:ext cx="3683323" cy="3446950"/>
          </a:xfrm>
          <a:prstGeom prst="rect">
            <a:avLst/>
          </a:prstGeom>
          <a:noFill/>
          <a:ln>
            <a:noFill/>
          </a:ln>
        </p:spPr>
      </p:pic>
      <p:sp>
        <p:nvSpPr>
          <p:cNvPr id="134" name="Google Shape;134;p24"/>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5" name="Google Shape;135;p24"/>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36" name="Google Shape;136;p24"/>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cSld name="CUSTOM_7">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139" name="Google Shape;139;p25"/>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7_1">
    <p:spTree>
      <p:nvGrpSpPr>
        <p:cNvPr id="140" name="Shape 140"/>
        <p:cNvGrpSpPr/>
        <p:nvPr/>
      </p:nvGrpSpPr>
      <p:grpSpPr>
        <a:xfrm>
          <a:off x="0" y="0"/>
          <a:ext cx="0" cy="0"/>
          <a:chOff x="0" y="0"/>
          <a:chExt cx="0" cy="0"/>
        </a:xfrm>
      </p:grpSpPr>
      <p:sp>
        <p:nvSpPr>
          <p:cNvPr id="141" name="Google Shape;141;p26"/>
          <p:cNvSpPr txBox="1"/>
          <p:nvPr>
            <p:ph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2" name="Google Shape;142;p26"/>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43" name="Google Shape;143;p26"/>
          <p:cNvSpPr txBox="1"/>
          <p:nvPr>
            <p:ph idx="2"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4" name="Google Shape;144;p26"/>
          <p:cNvSpPr txBox="1"/>
          <p:nvPr>
            <p:ph idx="3"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45" name="Google Shape;145;p26"/>
          <p:cNvSpPr txBox="1"/>
          <p:nvPr>
            <p:ph idx="4"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pic>
        <p:nvPicPr>
          <p:cNvPr id="146" name="Google Shape;146;p26"/>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147" name="Google Shape;147;p26"/>
          <p:cNvSpPr txBox="1"/>
          <p:nvPr>
            <p:ph idx="5"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48" name="Google Shape;148;p26"/>
          <p:cNvSpPr txBox="1"/>
          <p:nvPr>
            <p:ph idx="6"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9" name="Google Shape;149;p26"/>
          <p:cNvSpPr txBox="1"/>
          <p:nvPr>
            <p:ph idx="7"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50" name="Google Shape;150;p26"/>
          <p:cNvCxnSpPr/>
          <p:nvPr/>
        </p:nvCxnSpPr>
        <p:spPr>
          <a:xfrm>
            <a:off x="2273400" y="21106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151" name="Google Shape;151;p26"/>
          <p:cNvCxnSpPr/>
          <p:nvPr/>
        </p:nvCxnSpPr>
        <p:spPr>
          <a:xfrm>
            <a:off x="2273400" y="3627438"/>
            <a:ext cx="4597200" cy="0"/>
          </a:xfrm>
          <a:prstGeom prst="straightConnector1">
            <a:avLst/>
          </a:prstGeom>
          <a:noFill/>
          <a:ln cap="flat" cmpd="sng" w="19050">
            <a:solidFill>
              <a:schemeClr val="dk2"/>
            </a:solidFill>
            <a:prstDash val="solid"/>
            <a:round/>
            <a:headEnd len="med" w="med" type="none"/>
            <a:tailEnd len="med" w="med" type="none"/>
          </a:ln>
        </p:spPr>
      </p:cxnSp>
      <p:sp>
        <p:nvSpPr>
          <p:cNvPr id="152" name="Google Shape;152;p26"/>
          <p:cNvSpPr txBox="1"/>
          <p:nvPr>
            <p:ph idx="8"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8">
    <p:spTree>
      <p:nvGrpSpPr>
        <p:cNvPr id="153" name="Shape 15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9">
    <p:bg>
      <p:bgPr>
        <a:noFill/>
      </p:bgPr>
    </p:bg>
    <p:spTree>
      <p:nvGrpSpPr>
        <p:cNvPr id="154"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E5B2CA"/>
            </a:gs>
            <a:gs pos="100000">
              <a:srgbClr val="613FB8"/>
            </a:gs>
          </a:gsLst>
          <a:lin ang="5400700" scaled="0"/>
        </a:gra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rtl="0">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rtl="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rtl="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57" name="Google Shape;57;p14"/>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49.gif"/><Relationship Id="rId4" Type="http://schemas.openxmlformats.org/officeDocument/2006/relationships/image" Target="../media/image4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158" name="Shape 158"/>
        <p:cNvGrpSpPr/>
        <p:nvPr/>
      </p:nvGrpSpPr>
      <p:grpSpPr>
        <a:xfrm>
          <a:off x="0" y="0"/>
          <a:ext cx="0" cy="0"/>
          <a:chOff x="0" y="0"/>
          <a:chExt cx="0" cy="0"/>
        </a:xfrm>
      </p:grpSpPr>
      <p:sp>
        <p:nvSpPr>
          <p:cNvPr id="159" name="Google Shape;159;p29"/>
          <p:cNvSpPr txBox="1"/>
          <p:nvPr>
            <p:ph idx="4294967295" type="subTitle"/>
          </p:nvPr>
        </p:nvSpPr>
        <p:spPr>
          <a:xfrm flipH="1">
            <a:off x="2500575" y="4554667"/>
            <a:ext cx="6647400" cy="46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Roboto Condensed Light"/>
                <a:ea typeface="Roboto Condensed Light"/>
                <a:cs typeface="Roboto Condensed Light"/>
                <a:sym typeface="Roboto Condensed Light"/>
              </a:rPr>
              <a:t>Eugene Tan       </a:t>
            </a:r>
            <a:r>
              <a:rPr lang="en">
                <a:solidFill>
                  <a:srgbClr val="000000"/>
                </a:solidFill>
                <a:latin typeface="Roboto Condensed Light"/>
                <a:ea typeface="Roboto Condensed Light"/>
                <a:cs typeface="Roboto Condensed Light"/>
                <a:sym typeface="Roboto Condensed Light"/>
              </a:rPr>
              <a:t>, </a:t>
            </a:r>
            <a:r>
              <a:rPr lang="en" sz="1800">
                <a:solidFill>
                  <a:srgbClr val="000000"/>
                </a:solidFill>
                <a:latin typeface="Roboto Condensed Light"/>
                <a:ea typeface="Roboto Condensed Light"/>
                <a:cs typeface="Roboto Condensed Light"/>
                <a:sym typeface="Roboto Condensed Light"/>
              </a:rPr>
              <a:t>Huang Shaohang       , Nickson Ng       ,</a:t>
            </a:r>
            <a:r>
              <a:rPr lang="en">
                <a:solidFill>
                  <a:srgbClr val="000000"/>
                </a:solidFill>
                <a:latin typeface="Roboto Condensed Light"/>
                <a:ea typeface="Roboto Condensed Light"/>
                <a:cs typeface="Roboto Condensed Light"/>
                <a:sym typeface="Roboto Condensed Light"/>
              </a:rPr>
              <a:t> </a:t>
            </a:r>
            <a:r>
              <a:rPr lang="en" sz="1800">
                <a:solidFill>
                  <a:srgbClr val="000000"/>
                </a:solidFill>
                <a:latin typeface="Roboto Condensed Light"/>
                <a:ea typeface="Roboto Condensed Light"/>
                <a:cs typeface="Roboto Condensed Light"/>
                <a:sym typeface="Roboto Condensed Light"/>
              </a:rPr>
              <a:t>Ong Jinqyee    </a:t>
            </a:r>
            <a:endParaRPr sz="1800">
              <a:solidFill>
                <a:srgbClr val="000000"/>
              </a:solidFill>
              <a:latin typeface="Roboto Condensed Light"/>
              <a:ea typeface="Roboto Condensed Light"/>
              <a:cs typeface="Roboto Condensed Light"/>
              <a:sym typeface="Roboto Condensed Light"/>
            </a:endParaRPr>
          </a:p>
        </p:txBody>
      </p:sp>
      <p:grpSp>
        <p:nvGrpSpPr>
          <p:cNvPr id="160" name="Google Shape;160;p29"/>
          <p:cNvGrpSpPr/>
          <p:nvPr/>
        </p:nvGrpSpPr>
        <p:grpSpPr>
          <a:xfrm>
            <a:off x="3691918" y="4690831"/>
            <a:ext cx="207009" cy="207059"/>
            <a:chOff x="1482118" y="3776431"/>
            <a:chExt cx="207009" cy="207059"/>
          </a:xfrm>
        </p:grpSpPr>
        <p:sp>
          <p:nvSpPr>
            <p:cNvPr id="161" name="Google Shape;161;p29"/>
            <p:cNvSpPr/>
            <p:nvPr/>
          </p:nvSpPr>
          <p:spPr>
            <a:xfrm>
              <a:off x="1506262" y="3873579"/>
              <a:ext cx="133550" cy="109911"/>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1494965" y="3776431"/>
              <a:ext cx="194163" cy="85868"/>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1555056" y="3849438"/>
              <a:ext cx="36485" cy="11312"/>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1482118" y="3877686"/>
              <a:ext cx="11836" cy="41614"/>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1652643" y="3877165"/>
              <a:ext cx="12341" cy="41614"/>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9"/>
          <p:cNvGrpSpPr/>
          <p:nvPr/>
        </p:nvGrpSpPr>
        <p:grpSpPr>
          <a:xfrm>
            <a:off x="5713890" y="4679158"/>
            <a:ext cx="201973" cy="230400"/>
            <a:chOff x="3504090" y="3764758"/>
            <a:chExt cx="201973" cy="230400"/>
          </a:xfrm>
        </p:grpSpPr>
        <p:sp>
          <p:nvSpPr>
            <p:cNvPr id="167" name="Google Shape;167;p29"/>
            <p:cNvSpPr/>
            <p:nvPr/>
          </p:nvSpPr>
          <p:spPr>
            <a:xfrm>
              <a:off x="3531970" y="3764758"/>
              <a:ext cx="147927" cy="230400"/>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3504090" y="3876248"/>
              <a:ext cx="14807" cy="47232"/>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3691256" y="3875688"/>
              <a:ext cx="14807" cy="46654"/>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9"/>
          <p:cNvGrpSpPr/>
          <p:nvPr/>
        </p:nvGrpSpPr>
        <p:grpSpPr>
          <a:xfrm>
            <a:off x="7181179" y="4695562"/>
            <a:ext cx="184936" cy="197620"/>
            <a:chOff x="4971379" y="3781162"/>
            <a:chExt cx="184936" cy="197620"/>
          </a:xfrm>
        </p:grpSpPr>
        <p:sp>
          <p:nvSpPr>
            <p:cNvPr id="171" name="Google Shape;171;p29"/>
            <p:cNvSpPr/>
            <p:nvPr/>
          </p:nvSpPr>
          <p:spPr>
            <a:xfrm>
              <a:off x="5132402" y="3857283"/>
              <a:ext cx="23433" cy="34646"/>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5128980" y="3822638"/>
              <a:ext cx="27335" cy="34661"/>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4971379" y="3863137"/>
              <a:ext cx="150306" cy="34646"/>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4971874" y="3909491"/>
              <a:ext cx="149811" cy="69291"/>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5032369" y="3839705"/>
              <a:ext cx="27335" cy="11724"/>
            </a:xfrm>
            <a:custGeom>
              <a:rect b="b" l="l" r="r" t="t"/>
              <a:pathLst>
                <a:path extrusionOk="0" h="757" w="1765">
                  <a:moveTo>
                    <a:pt x="1" y="1"/>
                  </a:moveTo>
                  <a:lnTo>
                    <a:pt x="410" y="757"/>
                  </a:lnTo>
                  <a:lnTo>
                    <a:pt x="1419" y="757"/>
                  </a:lnTo>
                  <a:lnTo>
                    <a:pt x="1765" y="1"/>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4971379" y="3839705"/>
              <a:ext cx="53695" cy="11724"/>
            </a:xfrm>
            <a:custGeom>
              <a:rect b="b" l="l" r="r" t="t"/>
              <a:pathLst>
                <a:path extrusionOk="0" h="757" w="3467">
                  <a:moveTo>
                    <a:pt x="127" y="1"/>
                  </a:moveTo>
                  <a:cubicBezTo>
                    <a:pt x="95" y="253"/>
                    <a:pt x="32" y="473"/>
                    <a:pt x="1" y="757"/>
                  </a:cubicBezTo>
                  <a:lnTo>
                    <a:pt x="3466" y="757"/>
                  </a:lnTo>
                  <a:lnTo>
                    <a:pt x="3120" y="1"/>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5067014" y="3839705"/>
              <a:ext cx="53695" cy="11724"/>
            </a:xfrm>
            <a:custGeom>
              <a:rect b="b" l="l" r="r" t="t"/>
              <a:pathLst>
                <a:path extrusionOk="0" h="757" w="3467">
                  <a:moveTo>
                    <a:pt x="379" y="1"/>
                  </a:moveTo>
                  <a:lnTo>
                    <a:pt x="1" y="757"/>
                  </a:lnTo>
                  <a:lnTo>
                    <a:pt x="3466" y="757"/>
                  </a:lnTo>
                  <a:cubicBezTo>
                    <a:pt x="3466" y="536"/>
                    <a:pt x="3435" y="253"/>
                    <a:pt x="3372"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4976753" y="3781162"/>
              <a:ext cx="138582" cy="4637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9"/>
          <p:cNvGrpSpPr/>
          <p:nvPr/>
        </p:nvGrpSpPr>
        <p:grpSpPr>
          <a:xfrm>
            <a:off x="8724745" y="4687553"/>
            <a:ext cx="213460" cy="213610"/>
            <a:chOff x="6514945" y="3773153"/>
            <a:chExt cx="213460" cy="213610"/>
          </a:xfrm>
        </p:grpSpPr>
        <p:sp>
          <p:nvSpPr>
            <p:cNvPr id="180" name="Google Shape;180;p29"/>
            <p:cNvSpPr/>
            <p:nvPr/>
          </p:nvSpPr>
          <p:spPr>
            <a:xfrm>
              <a:off x="6618237" y="3773153"/>
              <a:ext cx="83805" cy="97137"/>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6683591" y="3920857"/>
              <a:ext cx="44813" cy="27433"/>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6540253" y="3798077"/>
              <a:ext cx="98558" cy="63247"/>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6540253" y="3813349"/>
              <a:ext cx="138086" cy="173414"/>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6689396" y="3876077"/>
              <a:ext cx="12646" cy="43224"/>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6514945" y="3876596"/>
              <a:ext cx="12663" cy="43759"/>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 name="Google Shape;186;p29"/>
          <p:cNvPicPr preferRelativeResize="0"/>
          <p:nvPr/>
        </p:nvPicPr>
        <p:blipFill>
          <a:blip r:embed="rId3">
            <a:alphaModFix/>
          </a:blip>
          <a:stretch>
            <a:fillRect/>
          </a:stretch>
        </p:blipFill>
        <p:spPr>
          <a:xfrm>
            <a:off x="308875" y="94025"/>
            <a:ext cx="8554602" cy="4364575"/>
          </a:xfrm>
          <a:prstGeom prst="rect">
            <a:avLst/>
          </a:prstGeom>
          <a:noFill/>
          <a:ln>
            <a:noFill/>
          </a:ln>
        </p:spPr>
      </p:pic>
      <p:sp>
        <p:nvSpPr>
          <p:cNvPr id="187" name="Google Shape;187;p29"/>
          <p:cNvSpPr txBox="1"/>
          <p:nvPr>
            <p:ph idx="4294967295" type="ctrTitle"/>
          </p:nvPr>
        </p:nvSpPr>
        <p:spPr>
          <a:xfrm flipH="1">
            <a:off x="2450163" y="157575"/>
            <a:ext cx="6393000" cy="647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434343"/>
                </a:solidFill>
                <a:latin typeface="Squada One"/>
                <a:ea typeface="Squada One"/>
                <a:cs typeface="Squada One"/>
                <a:sym typeface="Squada One"/>
              </a:rPr>
              <a:t>Modelling Earthquake Damage</a:t>
            </a:r>
            <a:endParaRPr sz="44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72" name="Shape 272"/>
        <p:cNvGrpSpPr/>
        <p:nvPr/>
      </p:nvGrpSpPr>
      <p:grpSpPr>
        <a:xfrm>
          <a:off x="0" y="0"/>
          <a:ext cx="0" cy="0"/>
          <a:chOff x="0" y="0"/>
          <a:chExt cx="0" cy="0"/>
        </a:xfrm>
      </p:grpSpPr>
      <p:sp>
        <p:nvSpPr>
          <p:cNvPr id="273" name="Google Shape;273;p38"/>
          <p:cNvSpPr txBox="1"/>
          <p:nvPr>
            <p:ph type="ctrTitle"/>
          </p:nvPr>
        </p:nvSpPr>
        <p:spPr>
          <a:xfrm flipH="1">
            <a:off x="2712850" y="1966400"/>
            <a:ext cx="28212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SUPERVISED LEARNING</a:t>
            </a:r>
            <a:endParaRPr>
              <a:solidFill>
                <a:srgbClr val="434343"/>
              </a:solidFill>
            </a:endParaRPr>
          </a:p>
        </p:txBody>
      </p:sp>
      <p:sp>
        <p:nvSpPr>
          <p:cNvPr id="274" name="Google Shape;274;p38"/>
          <p:cNvSpPr txBox="1"/>
          <p:nvPr>
            <p:ph idx="1" type="subTitle"/>
          </p:nvPr>
        </p:nvSpPr>
        <p:spPr>
          <a:xfrm>
            <a:off x="-76200" y="2876350"/>
            <a:ext cx="9144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Roboto"/>
                <a:ea typeface="Roboto"/>
                <a:cs typeface="Roboto"/>
                <a:sym typeface="Roboto"/>
              </a:rPr>
              <a:t>Classification</a:t>
            </a:r>
            <a:endParaRPr sz="2400">
              <a:solidFill>
                <a:srgbClr val="434343"/>
              </a:solidFill>
              <a:latin typeface="Roboto"/>
              <a:ea typeface="Roboto"/>
              <a:cs typeface="Roboto"/>
              <a:sym typeface="Roboto"/>
            </a:endParaRPr>
          </a:p>
        </p:txBody>
      </p:sp>
      <p:sp>
        <p:nvSpPr>
          <p:cNvPr id="275" name="Google Shape;275;p38"/>
          <p:cNvSpPr/>
          <p:nvPr/>
        </p:nvSpPr>
        <p:spPr>
          <a:xfrm>
            <a:off x="5664418" y="1830467"/>
            <a:ext cx="717262" cy="670511"/>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76" name="Google Shape;276;p38"/>
          <p:cNvSpPr txBox="1"/>
          <p:nvPr/>
        </p:nvSpPr>
        <p:spPr>
          <a:xfrm>
            <a:off x="-312125" y="3393475"/>
            <a:ext cx="8765100" cy="7443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400" strike="sngStrike">
                <a:solidFill>
                  <a:srgbClr val="555555"/>
                </a:solidFill>
                <a:latin typeface="Roboto"/>
                <a:ea typeface="Roboto"/>
                <a:cs typeface="Roboto"/>
                <a:sym typeface="Roboto"/>
              </a:rPr>
              <a:t> R</a:t>
            </a:r>
            <a:r>
              <a:rPr lang="en" sz="2400" strike="sngStrike">
                <a:solidFill>
                  <a:srgbClr val="555555"/>
                </a:solidFill>
                <a:latin typeface="Roboto"/>
                <a:ea typeface="Roboto"/>
                <a:cs typeface="Roboto"/>
                <a:sym typeface="Roboto"/>
              </a:rPr>
              <a:t>egression</a:t>
            </a:r>
            <a:endParaRPr sz="2400" strike="sngStrike">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80" name="Shape 280"/>
        <p:cNvGrpSpPr/>
        <p:nvPr/>
      </p:nvGrpSpPr>
      <p:grpSpPr>
        <a:xfrm>
          <a:off x="0" y="0"/>
          <a:ext cx="0" cy="0"/>
          <a:chOff x="0" y="0"/>
          <a:chExt cx="0" cy="0"/>
        </a:xfrm>
      </p:grpSpPr>
      <p:sp>
        <p:nvSpPr>
          <p:cNvPr id="281" name="Google Shape;281;p39"/>
          <p:cNvSpPr txBox="1"/>
          <p:nvPr/>
        </p:nvSpPr>
        <p:spPr>
          <a:xfrm>
            <a:off x="458975" y="1129750"/>
            <a:ext cx="8162400" cy="3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oboto Condensed Light"/>
              <a:ea typeface="Roboto Condensed Light"/>
              <a:cs typeface="Roboto Condensed Light"/>
              <a:sym typeface="Roboto Condensed Light"/>
            </a:endParaRPr>
          </a:p>
        </p:txBody>
      </p:sp>
      <p:sp>
        <p:nvSpPr>
          <p:cNvPr id="282" name="Google Shape;282;p39"/>
          <p:cNvSpPr txBox="1"/>
          <p:nvPr>
            <p:ph type="ctrTitle"/>
          </p:nvPr>
        </p:nvSpPr>
        <p:spPr>
          <a:xfrm>
            <a:off x="1206300" y="507400"/>
            <a:ext cx="39384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DATASET PREPARATION</a:t>
            </a:r>
            <a:endParaRPr>
              <a:solidFill>
                <a:srgbClr val="434343"/>
              </a:solidFill>
            </a:endParaRPr>
          </a:p>
        </p:txBody>
      </p:sp>
      <p:pic>
        <p:nvPicPr>
          <p:cNvPr id="283" name="Google Shape;283;p39"/>
          <p:cNvPicPr preferRelativeResize="0"/>
          <p:nvPr/>
        </p:nvPicPr>
        <p:blipFill>
          <a:blip r:embed="rId3">
            <a:alphaModFix/>
          </a:blip>
          <a:stretch>
            <a:fillRect/>
          </a:stretch>
        </p:blipFill>
        <p:spPr>
          <a:xfrm>
            <a:off x="749102" y="1710625"/>
            <a:ext cx="7872275" cy="1549391"/>
          </a:xfrm>
          <a:prstGeom prst="rect">
            <a:avLst/>
          </a:prstGeom>
          <a:noFill/>
          <a:ln>
            <a:noFill/>
          </a:ln>
        </p:spPr>
      </p:pic>
      <p:pic>
        <p:nvPicPr>
          <p:cNvPr id="284" name="Google Shape;284;p39"/>
          <p:cNvPicPr preferRelativeResize="0"/>
          <p:nvPr/>
        </p:nvPicPr>
        <p:blipFill>
          <a:blip r:embed="rId4">
            <a:alphaModFix/>
          </a:blip>
          <a:stretch>
            <a:fillRect/>
          </a:stretch>
        </p:blipFill>
        <p:spPr>
          <a:xfrm>
            <a:off x="687575" y="623798"/>
            <a:ext cx="437700" cy="43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88" name="Shape 288"/>
        <p:cNvGrpSpPr/>
        <p:nvPr/>
      </p:nvGrpSpPr>
      <p:grpSpPr>
        <a:xfrm>
          <a:off x="0" y="0"/>
          <a:ext cx="0" cy="0"/>
          <a:chOff x="0" y="0"/>
          <a:chExt cx="0" cy="0"/>
        </a:xfrm>
      </p:grpSpPr>
      <p:sp>
        <p:nvSpPr>
          <p:cNvPr id="289" name="Google Shape;289;p40"/>
          <p:cNvSpPr txBox="1"/>
          <p:nvPr/>
        </p:nvSpPr>
        <p:spPr>
          <a:xfrm>
            <a:off x="362175" y="943750"/>
            <a:ext cx="8162400" cy="319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However, there were many categorical variables in the dataset. In order to deal with the categorical variables, we made use of encoder to encode the categorical variables into integer values</a:t>
            </a:r>
            <a:endParaRPr>
              <a:solidFill>
                <a:srgbClr val="434343"/>
              </a:solidFill>
              <a:latin typeface="Roboto Condensed Light"/>
              <a:ea typeface="Roboto Condensed Light"/>
              <a:cs typeface="Roboto Condensed Light"/>
              <a:sym typeface="Roboto Condensed Light"/>
            </a:endParaRPr>
          </a:p>
        </p:txBody>
      </p:sp>
      <p:sp>
        <p:nvSpPr>
          <p:cNvPr id="290" name="Google Shape;290;p40"/>
          <p:cNvSpPr txBox="1"/>
          <p:nvPr>
            <p:ph type="ctrTitle"/>
          </p:nvPr>
        </p:nvSpPr>
        <p:spPr>
          <a:xfrm>
            <a:off x="1165125" y="383575"/>
            <a:ext cx="63495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DATASET PREPARATION (Cont.)</a:t>
            </a:r>
            <a:endParaRPr>
              <a:solidFill>
                <a:srgbClr val="434343"/>
              </a:solidFill>
            </a:endParaRPr>
          </a:p>
        </p:txBody>
      </p:sp>
      <p:pic>
        <p:nvPicPr>
          <p:cNvPr id="291" name="Google Shape;291;p40"/>
          <p:cNvPicPr preferRelativeResize="0"/>
          <p:nvPr/>
        </p:nvPicPr>
        <p:blipFill>
          <a:blip r:embed="rId3">
            <a:alphaModFix/>
          </a:blip>
          <a:stretch>
            <a:fillRect/>
          </a:stretch>
        </p:blipFill>
        <p:spPr>
          <a:xfrm>
            <a:off x="2866812" y="1594864"/>
            <a:ext cx="3153125" cy="2254925"/>
          </a:xfrm>
          <a:prstGeom prst="rect">
            <a:avLst/>
          </a:prstGeom>
          <a:noFill/>
          <a:ln>
            <a:noFill/>
          </a:ln>
        </p:spPr>
      </p:pic>
      <p:pic>
        <p:nvPicPr>
          <p:cNvPr id="292" name="Google Shape;292;p40"/>
          <p:cNvPicPr preferRelativeResize="0"/>
          <p:nvPr/>
        </p:nvPicPr>
        <p:blipFill>
          <a:blip r:embed="rId4">
            <a:alphaModFix/>
          </a:blip>
          <a:stretch>
            <a:fillRect/>
          </a:stretch>
        </p:blipFill>
        <p:spPr>
          <a:xfrm>
            <a:off x="99313" y="3934275"/>
            <a:ext cx="8945375" cy="1154950"/>
          </a:xfrm>
          <a:prstGeom prst="rect">
            <a:avLst/>
          </a:prstGeom>
          <a:noFill/>
          <a:ln>
            <a:noFill/>
          </a:ln>
        </p:spPr>
      </p:pic>
      <p:pic>
        <p:nvPicPr>
          <p:cNvPr id="293" name="Google Shape;293;p40"/>
          <p:cNvPicPr preferRelativeResize="0"/>
          <p:nvPr/>
        </p:nvPicPr>
        <p:blipFill>
          <a:blip r:embed="rId5">
            <a:alphaModFix/>
          </a:blip>
          <a:stretch>
            <a:fillRect/>
          </a:stretch>
        </p:blipFill>
        <p:spPr>
          <a:xfrm>
            <a:off x="640375" y="499973"/>
            <a:ext cx="437700" cy="43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97" name="Shape 297"/>
        <p:cNvGrpSpPr/>
        <p:nvPr/>
      </p:nvGrpSpPr>
      <p:grpSpPr>
        <a:xfrm>
          <a:off x="0" y="0"/>
          <a:ext cx="0" cy="0"/>
          <a:chOff x="0" y="0"/>
          <a:chExt cx="0" cy="0"/>
        </a:xfrm>
      </p:grpSpPr>
      <p:sp>
        <p:nvSpPr>
          <p:cNvPr id="298" name="Google Shape;298;p41"/>
          <p:cNvSpPr txBox="1"/>
          <p:nvPr/>
        </p:nvSpPr>
        <p:spPr>
          <a:xfrm>
            <a:off x="458975" y="1129750"/>
            <a:ext cx="8162400" cy="350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Last but not least, we had to </a:t>
            </a:r>
            <a:r>
              <a:rPr lang="en">
                <a:solidFill>
                  <a:srgbClr val="434343"/>
                </a:solidFill>
                <a:latin typeface="Roboto Condensed Light"/>
                <a:ea typeface="Roboto Condensed Light"/>
                <a:cs typeface="Roboto Condensed Light"/>
                <a:sym typeface="Roboto Condensed Light"/>
              </a:rPr>
              <a:t>concatenate</a:t>
            </a:r>
            <a:r>
              <a:rPr lang="en">
                <a:solidFill>
                  <a:srgbClr val="434343"/>
                </a:solidFill>
                <a:latin typeface="Roboto Condensed Light"/>
                <a:ea typeface="Roboto Condensed Light"/>
                <a:cs typeface="Roboto Condensed Light"/>
                <a:sym typeface="Roboto Condensed Light"/>
              </a:rPr>
              <a:t> the values of damage grade for the train data that was given in a </a:t>
            </a:r>
            <a:r>
              <a:rPr lang="en">
                <a:solidFill>
                  <a:srgbClr val="434343"/>
                </a:solidFill>
                <a:latin typeface="Roboto Condensed Light"/>
                <a:ea typeface="Roboto Condensed Light"/>
                <a:cs typeface="Roboto Condensed Light"/>
                <a:sym typeface="Roboto Condensed Light"/>
              </a:rPr>
              <a:t>separate</a:t>
            </a:r>
            <a:r>
              <a:rPr lang="en">
                <a:solidFill>
                  <a:srgbClr val="434343"/>
                </a:solidFill>
                <a:latin typeface="Roboto Condensed Light"/>
                <a:ea typeface="Roboto Condensed Light"/>
                <a:cs typeface="Roboto Condensed Light"/>
                <a:sym typeface="Roboto Condensed Light"/>
              </a:rPr>
              <a:t> excel sheet</a:t>
            </a:r>
            <a:endParaRPr>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a:solidFill>
                  <a:srgbClr val="434343"/>
                </a:solidFill>
                <a:latin typeface="Roboto Condensed Light"/>
                <a:ea typeface="Roboto Condensed Light"/>
                <a:cs typeface="Roboto Condensed Light"/>
                <a:sym typeface="Roboto Condensed Light"/>
              </a:rPr>
              <a:t>The values of damage grade were mapped according to unique building ID identifiers generated for each building</a:t>
            </a:r>
            <a:endParaRPr>
              <a:solidFill>
                <a:srgbClr val="434343"/>
              </a:solidFill>
              <a:latin typeface="Roboto Condensed Light"/>
              <a:ea typeface="Roboto Condensed Light"/>
              <a:cs typeface="Roboto Condensed Light"/>
              <a:sym typeface="Roboto Condensed Light"/>
            </a:endParaRPr>
          </a:p>
        </p:txBody>
      </p:sp>
      <p:sp>
        <p:nvSpPr>
          <p:cNvPr id="299" name="Google Shape;299;p41"/>
          <p:cNvSpPr txBox="1"/>
          <p:nvPr>
            <p:ph type="ctrTitle"/>
          </p:nvPr>
        </p:nvSpPr>
        <p:spPr>
          <a:xfrm>
            <a:off x="1019075" y="507400"/>
            <a:ext cx="76635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DATASET PREPARATION (Cont.)</a:t>
            </a:r>
            <a:endParaRPr>
              <a:solidFill>
                <a:srgbClr val="434343"/>
              </a:solidFill>
            </a:endParaRPr>
          </a:p>
        </p:txBody>
      </p:sp>
      <p:pic>
        <p:nvPicPr>
          <p:cNvPr id="300" name="Google Shape;300;p41"/>
          <p:cNvPicPr preferRelativeResize="0"/>
          <p:nvPr/>
        </p:nvPicPr>
        <p:blipFill>
          <a:blip r:embed="rId3">
            <a:alphaModFix/>
          </a:blip>
          <a:stretch>
            <a:fillRect/>
          </a:stretch>
        </p:blipFill>
        <p:spPr>
          <a:xfrm>
            <a:off x="142600" y="2433750"/>
            <a:ext cx="8858800" cy="1978350"/>
          </a:xfrm>
          <a:prstGeom prst="rect">
            <a:avLst/>
          </a:prstGeom>
          <a:noFill/>
          <a:ln>
            <a:noFill/>
          </a:ln>
        </p:spPr>
      </p:pic>
      <p:pic>
        <p:nvPicPr>
          <p:cNvPr id="301" name="Google Shape;301;p41"/>
          <p:cNvPicPr preferRelativeResize="0"/>
          <p:nvPr/>
        </p:nvPicPr>
        <p:blipFill>
          <a:blip r:embed="rId4">
            <a:alphaModFix/>
          </a:blip>
          <a:stretch>
            <a:fillRect/>
          </a:stretch>
        </p:blipFill>
        <p:spPr>
          <a:xfrm>
            <a:off x="581375" y="623798"/>
            <a:ext cx="437700" cy="43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05" name="Shape 305"/>
        <p:cNvGrpSpPr/>
        <p:nvPr/>
      </p:nvGrpSpPr>
      <p:grpSpPr>
        <a:xfrm>
          <a:off x="0" y="0"/>
          <a:ext cx="0" cy="0"/>
          <a:chOff x="0" y="0"/>
          <a:chExt cx="0" cy="0"/>
        </a:xfrm>
      </p:grpSpPr>
      <p:sp>
        <p:nvSpPr>
          <p:cNvPr id="306" name="Google Shape;306;p42"/>
          <p:cNvSpPr/>
          <p:nvPr/>
        </p:nvSpPr>
        <p:spPr>
          <a:xfrm rot="5400000">
            <a:off x="810462" y="2104709"/>
            <a:ext cx="2658200" cy="2384800"/>
          </a:xfrm>
          <a:prstGeom prst="flowChartPreparation">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434343"/>
              </a:solidFill>
            </a:endParaRPr>
          </a:p>
        </p:txBody>
      </p:sp>
      <p:sp>
        <p:nvSpPr>
          <p:cNvPr id="307" name="Google Shape;307;p42"/>
          <p:cNvSpPr/>
          <p:nvPr/>
        </p:nvSpPr>
        <p:spPr>
          <a:xfrm rot="5400000">
            <a:off x="3195363" y="2104699"/>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434343"/>
              </a:solidFill>
            </a:endParaRPr>
          </a:p>
        </p:txBody>
      </p:sp>
      <p:sp>
        <p:nvSpPr>
          <p:cNvPr id="308" name="Google Shape;308;p42"/>
          <p:cNvSpPr txBox="1"/>
          <p:nvPr>
            <p:ph type="ctrTitle"/>
          </p:nvPr>
        </p:nvSpPr>
        <p:spPr>
          <a:xfrm flipH="1">
            <a:off x="4722800" y="110575"/>
            <a:ext cx="36732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rPr>
              <a:t>MACHINE LEARNING</a:t>
            </a:r>
            <a:endParaRPr>
              <a:solidFill>
                <a:srgbClr val="434343"/>
              </a:solidFill>
            </a:endParaRPr>
          </a:p>
          <a:p>
            <a:pPr indent="0" lvl="0" marL="0" rtl="0" algn="r">
              <a:spcBef>
                <a:spcPts val="0"/>
              </a:spcBef>
              <a:spcAft>
                <a:spcPts val="0"/>
              </a:spcAft>
              <a:buNone/>
            </a:pPr>
            <a:r>
              <a:rPr lang="en">
                <a:solidFill>
                  <a:srgbClr val="434343"/>
                </a:solidFill>
              </a:rPr>
              <a:t>TECHNIQUES</a:t>
            </a:r>
            <a:endParaRPr>
              <a:solidFill>
                <a:srgbClr val="434343"/>
              </a:solidFill>
            </a:endParaRPr>
          </a:p>
        </p:txBody>
      </p:sp>
      <p:sp>
        <p:nvSpPr>
          <p:cNvPr id="309" name="Google Shape;309;p42"/>
          <p:cNvSpPr txBox="1"/>
          <p:nvPr>
            <p:ph idx="3" type="ctrTitle"/>
          </p:nvPr>
        </p:nvSpPr>
        <p:spPr>
          <a:xfrm>
            <a:off x="989438" y="2331600"/>
            <a:ext cx="2300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DECISION TREE</a:t>
            </a:r>
            <a:endParaRPr sz="1200">
              <a:solidFill>
                <a:srgbClr val="434343"/>
              </a:solidFill>
            </a:endParaRPr>
          </a:p>
        </p:txBody>
      </p:sp>
      <p:sp>
        <p:nvSpPr>
          <p:cNvPr id="310" name="Google Shape;310;p42"/>
          <p:cNvSpPr txBox="1"/>
          <p:nvPr>
            <p:ph idx="4" type="ctrTitle"/>
          </p:nvPr>
        </p:nvSpPr>
        <p:spPr>
          <a:xfrm>
            <a:off x="3332125" y="2331600"/>
            <a:ext cx="2384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RANDOM FOREST</a:t>
            </a:r>
            <a:endParaRPr sz="1200">
              <a:solidFill>
                <a:srgbClr val="434343"/>
              </a:solidFill>
            </a:endParaRPr>
          </a:p>
        </p:txBody>
      </p:sp>
      <p:sp>
        <p:nvSpPr>
          <p:cNvPr id="311" name="Google Shape;311;p42"/>
          <p:cNvSpPr txBox="1"/>
          <p:nvPr>
            <p:ph idx="1" type="subTitle"/>
          </p:nvPr>
        </p:nvSpPr>
        <p:spPr>
          <a:xfrm>
            <a:off x="794875" y="2487750"/>
            <a:ext cx="2384700" cy="125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Char char="●"/>
            </a:pPr>
            <a:r>
              <a:rPr lang="en" sz="1200">
                <a:solidFill>
                  <a:srgbClr val="434343"/>
                </a:solidFill>
              </a:rPr>
              <a:t>Import</a:t>
            </a:r>
            <a:r>
              <a:rPr lang="en" sz="1200">
                <a:solidFill>
                  <a:srgbClr val="434343"/>
                </a:solidFill>
              </a:rPr>
              <a:t> </a:t>
            </a:r>
            <a:r>
              <a:rPr lang="en" sz="1200">
                <a:solidFill>
                  <a:srgbClr val="434343"/>
                </a:solidFill>
              </a:rPr>
              <a:t>DecisionTreeClassifier from </a:t>
            </a:r>
            <a:r>
              <a:rPr lang="en" sz="1200">
                <a:solidFill>
                  <a:srgbClr val="434343"/>
                </a:solidFill>
              </a:rPr>
              <a:t>sklearn.tree</a:t>
            </a:r>
            <a:endParaRPr sz="1200">
              <a:solidFill>
                <a:srgbClr val="434343"/>
              </a:solidFill>
            </a:endParaRPr>
          </a:p>
          <a:p>
            <a:pPr indent="-304800" lvl="0" marL="457200" rtl="0" algn="l">
              <a:spcBef>
                <a:spcPts val="0"/>
              </a:spcBef>
              <a:spcAft>
                <a:spcPts val="0"/>
              </a:spcAft>
              <a:buClr>
                <a:srgbClr val="434343"/>
              </a:buClr>
              <a:buSzPts val="1200"/>
              <a:buChar char="●"/>
            </a:pPr>
            <a:r>
              <a:rPr lang="en" sz="1200">
                <a:solidFill>
                  <a:srgbClr val="434343"/>
                </a:solidFill>
              </a:rPr>
              <a:t>Works as a simple representation for classifying examples. It is a supervised Machine Learning where the data is continuously split according to a certain parameter</a:t>
            </a:r>
            <a:endParaRPr sz="1200">
              <a:solidFill>
                <a:srgbClr val="434343"/>
              </a:solidFill>
            </a:endParaRPr>
          </a:p>
        </p:txBody>
      </p:sp>
      <p:sp>
        <p:nvSpPr>
          <p:cNvPr id="312" name="Google Shape;312;p42"/>
          <p:cNvSpPr txBox="1"/>
          <p:nvPr>
            <p:ph idx="2" type="subTitle"/>
          </p:nvPr>
        </p:nvSpPr>
        <p:spPr>
          <a:xfrm>
            <a:off x="3255925" y="2501750"/>
            <a:ext cx="2384700" cy="124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Char char="●"/>
            </a:pPr>
            <a:r>
              <a:rPr lang="en" sz="1200">
                <a:solidFill>
                  <a:srgbClr val="434343"/>
                </a:solidFill>
              </a:rPr>
              <a:t>Import RandomForestClassifier</a:t>
            </a:r>
            <a:r>
              <a:rPr lang="en" sz="1200">
                <a:solidFill>
                  <a:srgbClr val="434343"/>
                </a:solidFill>
              </a:rPr>
              <a:t> from sklearn.ensemble</a:t>
            </a:r>
            <a:endParaRPr sz="1200">
              <a:solidFill>
                <a:srgbClr val="434343"/>
              </a:solidFill>
            </a:endParaRPr>
          </a:p>
          <a:p>
            <a:pPr indent="-304800" lvl="0" marL="457200" rtl="0" algn="l">
              <a:spcBef>
                <a:spcPts val="0"/>
              </a:spcBef>
              <a:spcAft>
                <a:spcPts val="0"/>
              </a:spcAft>
              <a:buClr>
                <a:srgbClr val="434343"/>
              </a:buClr>
              <a:buSzPts val="1200"/>
              <a:buChar char="●"/>
            </a:pPr>
            <a:r>
              <a:rPr lang="en" sz="1200">
                <a:solidFill>
                  <a:srgbClr val="434343"/>
                </a:solidFill>
              </a:rPr>
              <a:t>It works as a supervised learning algorithm that helps to build multiple decision trees to derive a more accurate and stable prediction</a:t>
            </a:r>
            <a:endParaRPr sz="1200">
              <a:solidFill>
                <a:srgbClr val="434343"/>
              </a:solidFill>
            </a:endParaRPr>
          </a:p>
        </p:txBody>
      </p:sp>
      <p:sp>
        <p:nvSpPr>
          <p:cNvPr id="313" name="Google Shape;313;p42"/>
          <p:cNvSpPr/>
          <p:nvPr/>
        </p:nvSpPr>
        <p:spPr>
          <a:xfrm rot="5400000">
            <a:off x="5580263" y="2104709"/>
            <a:ext cx="2658200" cy="2384800"/>
          </a:xfrm>
          <a:prstGeom prst="flowChartPreparation">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434343"/>
              </a:solidFill>
            </a:endParaRPr>
          </a:p>
        </p:txBody>
      </p:sp>
      <p:sp>
        <p:nvSpPr>
          <p:cNvPr id="314" name="Google Shape;314;p42"/>
          <p:cNvSpPr txBox="1"/>
          <p:nvPr>
            <p:ph idx="3" type="ctrTitle"/>
          </p:nvPr>
        </p:nvSpPr>
        <p:spPr>
          <a:xfrm>
            <a:off x="5713850" y="2331600"/>
            <a:ext cx="2384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CAT BOOST</a:t>
            </a:r>
            <a:endParaRPr sz="1200">
              <a:solidFill>
                <a:srgbClr val="434343"/>
              </a:solidFill>
            </a:endParaRPr>
          </a:p>
        </p:txBody>
      </p:sp>
      <p:sp>
        <p:nvSpPr>
          <p:cNvPr id="315" name="Google Shape;315;p42"/>
          <p:cNvSpPr txBox="1"/>
          <p:nvPr>
            <p:ph idx="1" type="subTitle"/>
          </p:nvPr>
        </p:nvSpPr>
        <p:spPr>
          <a:xfrm>
            <a:off x="5595475" y="2487750"/>
            <a:ext cx="2384700" cy="125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Char char="●"/>
            </a:pPr>
            <a:r>
              <a:rPr lang="en" sz="1200">
                <a:solidFill>
                  <a:srgbClr val="434343"/>
                </a:solidFill>
              </a:rPr>
              <a:t>Import CatBoostClassifier from catboost</a:t>
            </a:r>
            <a:endParaRPr sz="1200">
              <a:solidFill>
                <a:srgbClr val="434343"/>
              </a:solidFill>
            </a:endParaRPr>
          </a:p>
          <a:p>
            <a:pPr indent="-304800" lvl="0" marL="457200" rtl="0" algn="l">
              <a:spcBef>
                <a:spcPts val="0"/>
              </a:spcBef>
              <a:spcAft>
                <a:spcPts val="0"/>
              </a:spcAft>
              <a:buClr>
                <a:srgbClr val="434343"/>
              </a:buClr>
              <a:buSzPts val="1200"/>
              <a:buChar char="●"/>
            </a:pPr>
            <a:r>
              <a:rPr lang="en" sz="1200">
                <a:solidFill>
                  <a:srgbClr val="434343"/>
                </a:solidFill>
              </a:rPr>
              <a:t>It combines decision trees but they start the combination process at the beginning instead of the end</a:t>
            </a:r>
            <a:endParaRPr sz="1200">
              <a:solidFill>
                <a:srgbClr val="434343"/>
              </a:solidFill>
            </a:endParaRPr>
          </a:p>
          <a:p>
            <a:pPr indent="-304800" lvl="0" marL="457200" rtl="0" algn="l">
              <a:spcBef>
                <a:spcPts val="0"/>
              </a:spcBef>
              <a:spcAft>
                <a:spcPts val="0"/>
              </a:spcAft>
              <a:buClr>
                <a:srgbClr val="434343"/>
              </a:buClr>
              <a:buSzPts val="1200"/>
              <a:buChar char="●"/>
            </a:pPr>
            <a:r>
              <a:rPr lang="en" sz="1200">
                <a:solidFill>
                  <a:srgbClr val="434343"/>
                </a:solidFill>
              </a:rPr>
              <a:t>It is a high performance open source library for gradient boosting on decision trees</a:t>
            </a:r>
            <a:endParaRPr sz="1200">
              <a:solidFill>
                <a:srgbClr val="434343"/>
              </a:solidFill>
            </a:endParaRPr>
          </a:p>
        </p:txBody>
      </p:sp>
      <p:pic>
        <p:nvPicPr>
          <p:cNvPr id="316" name="Google Shape;316;p42"/>
          <p:cNvPicPr preferRelativeResize="0"/>
          <p:nvPr/>
        </p:nvPicPr>
        <p:blipFill>
          <a:blip r:embed="rId3">
            <a:alphaModFix/>
          </a:blip>
          <a:stretch>
            <a:fillRect/>
          </a:stretch>
        </p:blipFill>
        <p:spPr>
          <a:xfrm>
            <a:off x="4722800" y="542650"/>
            <a:ext cx="432900" cy="43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20" name="Shape 320"/>
        <p:cNvGrpSpPr/>
        <p:nvPr/>
      </p:nvGrpSpPr>
      <p:grpSpPr>
        <a:xfrm>
          <a:off x="0" y="0"/>
          <a:ext cx="0" cy="0"/>
          <a:chOff x="0" y="0"/>
          <a:chExt cx="0" cy="0"/>
        </a:xfrm>
      </p:grpSpPr>
      <p:sp>
        <p:nvSpPr>
          <p:cNvPr id="321" name="Google Shape;321;p43"/>
          <p:cNvSpPr txBox="1"/>
          <p:nvPr/>
        </p:nvSpPr>
        <p:spPr>
          <a:xfrm>
            <a:off x="1246425" y="122550"/>
            <a:ext cx="75990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DECISION TREE CLASSIFIER</a:t>
            </a:r>
            <a:endParaRPr/>
          </a:p>
        </p:txBody>
      </p:sp>
      <p:pic>
        <p:nvPicPr>
          <p:cNvPr id="322" name="Google Shape;322;p43"/>
          <p:cNvPicPr preferRelativeResize="0"/>
          <p:nvPr/>
        </p:nvPicPr>
        <p:blipFill>
          <a:blip r:embed="rId3">
            <a:alphaModFix/>
          </a:blip>
          <a:stretch>
            <a:fillRect/>
          </a:stretch>
        </p:blipFill>
        <p:spPr>
          <a:xfrm>
            <a:off x="804350" y="302675"/>
            <a:ext cx="375350" cy="375350"/>
          </a:xfrm>
          <a:prstGeom prst="rect">
            <a:avLst/>
          </a:prstGeom>
          <a:noFill/>
          <a:ln>
            <a:noFill/>
          </a:ln>
        </p:spPr>
      </p:pic>
      <p:pic>
        <p:nvPicPr>
          <p:cNvPr id="323" name="Google Shape;323;p43"/>
          <p:cNvPicPr preferRelativeResize="0"/>
          <p:nvPr/>
        </p:nvPicPr>
        <p:blipFill>
          <a:blip r:embed="rId4">
            <a:alphaModFix/>
          </a:blip>
          <a:stretch>
            <a:fillRect/>
          </a:stretch>
        </p:blipFill>
        <p:spPr>
          <a:xfrm>
            <a:off x="156350" y="818740"/>
            <a:ext cx="8831279" cy="3106712"/>
          </a:xfrm>
          <a:prstGeom prst="rect">
            <a:avLst/>
          </a:prstGeom>
          <a:noFill/>
          <a:ln>
            <a:noFill/>
          </a:ln>
        </p:spPr>
      </p:pic>
      <p:pic>
        <p:nvPicPr>
          <p:cNvPr id="324" name="Google Shape;324;p43"/>
          <p:cNvPicPr preferRelativeResize="0"/>
          <p:nvPr/>
        </p:nvPicPr>
        <p:blipFill>
          <a:blip r:embed="rId5">
            <a:alphaModFix/>
          </a:blip>
          <a:stretch>
            <a:fillRect/>
          </a:stretch>
        </p:blipFill>
        <p:spPr>
          <a:xfrm>
            <a:off x="772500" y="4142380"/>
            <a:ext cx="7599000" cy="8111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28" name="Shape 328"/>
        <p:cNvGrpSpPr/>
        <p:nvPr/>
      </p:nvGrpSpPr>
      <p:grpSpPr>
        <a:xfrm>
          <a:off x="0" y="0"/>
          <a:ext cx="0" cy="0"/>
          <a:chOff x="0" y="0"/>
          <a:chExt cx="0" cy="0"/>
        </a:xfrm>
      </p:grpSpPr>
      <p:sp>
        <p:nvSpPr>
          <p:cNvPr id="329" name="Google Shape;329;p44"/>
          <p:cNvSpPr txBox="1"/>
          <p:nvPr/>
        </p:nvSpPr>
        <p:spPr>
          <a:xfrm>
            <a:off x="0" y="0"/>
            <a:ext cx="91440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Squada One"/>
                <a:ea typeface="Squada One"/>
                <a:cs typeface="Squada One"/>
                <a:sym typeface="Squada One"/>
              </a:rPr>
              <a:t>DECISION TREE CLASSIFIER (IMPORTANCE FEATURES)</a:t>
            </a:r>
            <a:endParaRPr/>
          </a:p>
        </p:txBody>
      </p:sp>
      <p:sp>
        <p:nvSpPr>
          <p:cNvPr id="330" name="Google Shape;330;p44"/>
          <p:cNvSpPr txBox="1"/>
          <p:nvPr/>
        </p:nvSpPr>
        <p:spPr>
          <a:xfrm>
            <a:off x="4831488" y="3435700"/>
            <a:ext cx="41487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a:ea typeface="Roboto Condensed"/>
                <a:cs typeface="Roboto Condensed"/>
                <a:sym typeface="Roboto Condensed"/>
              </a:rPr>
              <a:t>Importance features that have more than </a:t>
            </a:r>
            <a:r>
              <a:rPr lang="en" sz="1600">
                <a:latin typeface="Roboto Condensed"/>
                <a:ea typeface="Roboto Condensed"/>
                <a:cs typeface="Roboto Condensed"/>
                <a:sym typeface="Roboto Condensed"/>
              </a:rPr>
              <a:t>0.0001</a:t>
            </a:r>
            <a:endParaRPr sz="1600">
              <a:latin typeface="Roboto Condensed"/>
              <a:ea typeface="Roboto Condensed"/>
              <a:cs typeface="Roboto Condensed"/>
              <a:sym typeface="Roboto Condensed"/>
            </a:endParaRPr>
          </a:p>
        </p:txBody>
      </p:sp>
      <p:pic>
        <p:nvPicPr>
          <p:cNvPr id="331" name="Google Shape;331;p44"/>
          <p:cNvPicPr preferRelativeResize="0"/>
          <p:nvPr/>
        </p:nvPicPr>
        <p:blipFill>
          <a:blip r:embed="rId3">
            <a:alphaModFix/>
          </a:blip>
          <a:stretch>
            <a:fillRect/>
          </a:stretch>
        </p:blipFill>
        <p:spPr>
          <a:xfrm>
            <a:off x="210025" y="698600"/>
            <a:ext cx="4621465" cy="3292099"/>
          </a:xfrm>
          <a:prstGeom prst="rect">
            <a:avLst/>
          </a:prstGeom>
          <a:noFill/>
          <a:ln>
            <a:noFill/>
          </a:ln>
        </p:spPr>
      </p:pic>
      <p:pic>
        <p:nvPicPr>
          <p:cNvPr id="332" name="Google Shape;332;p44"/>
          <p:cNvPicPr preferRelativeResize="0"/>
          <p:nvPr/>
        </p:nvPicPr>
        <p:blipFill>
          <a:blip r:embed="rId4">
            <a:alphaModFix/>
          </a:blip>
          <a:stretch>
            <a:fillRect/>
          </a:stretch>
        </p:blipFill>
        <p:spPr>
          <a:xfrm>
            <a:off x="4933101" y="745800"/>
            <a:ext cx="3881699" cy="2628325"/>
          </a:xfrm>
          <a:prstGeom prst="rect">
            <a:avLst/>
          </a:prstGeom>
          <a:noFill/>
          <a:ln>
            <a:noFill/>
          </a:ln>
        </p:spPr>
      </p:pic>
      <p:pic>
        <p:nvPicPr>
          <p:cNvPr id="333" name="Google Shape;333;p44"/>
          <p:cNvPicPr preferRelativeResize="0"/>
          <p:nvPr/>
        </p:nvPicPr>
        <p:blipFill>
          <a:blip r:embed="rId5">
            <a:alphaModFix/>
          </a:blip>
          <a:stretch>
            <a:fillRect/>
          </a:stretch>
        </p:blipFill>
        <p:spPr>
          <a:xfrm>
            <a:off x="1484125" y="4215150"/>
            <a:ext cx="6175749" cy="74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37" name="Shape 337"/>
        <p:cNvGrpSpPr/>
        <p:nvPr/>
      </p:nvGrpSpPr>
      <p:grpSpPr>
        <a:xfrm>
          <a:off x="0" y="0"/>
          <a:ext cx="0" cy="0"/>
          <a:chOff x="0" y="0"/>
          <a:chExt cx="0" cy="0"/>
        </a:xfrm>
      </p:grpSpPr>
      <p:sp>
        <p:nvSpPr>
          <p:cNvPr id="338" name="Google Shape;338;p45"/>
          <p:cNvSpPr txBox="1"/>
          <p:nvPr/>
        </p:nvSpPr>
        <p:spPr>
          <a:xfrm>
            <a:off x="0" y="0"/>
            <a:ext cx="91440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Squada One"/>
                <a:ea typeface="Squada One"/>
                <a:cs typeface="Squada One"/>
                <a:sym typeface="Squada One"/>
              </a:rPr>
              <a:t>BENEFITS OF IMPORTANCE FEATURES</a:t>
            </a:r>
            <a:endParaRPr sz="3600">
              <a:solidFill>
                <a:srgbClr val="434343"/>
              </a:solidFill>
              <a:latin typeface="Squada One"/>
              <a:ea typeface="Squada One"/>
              <a:cs typeface="Squada One"/>
              <a:sym typeface="Squada One"/>
            </a:endParaRPr>
          </a:p>
          <a:p>
            <a:pPr indent="0" lvl="0" marL="0" rtl="0" algn="ctr">
              <a:spcBef>
                <a:spcPts val="0"/>
              </a:spcBef>
              <a:spcAft>
                <a:spcPts val="0"/>
              </a:spcAft>
              <a:buNone/>
            </a:pPr>
            <a:r>
              <a:rPr lang="en" sz="2000">
                <a:solidFill>
                  <a:srgbClr val="434343"/>
                </a:solidFill>
                <a:latin typeface="Squada One"/>
                <a:ea typeface="Squada One"/>
                <a:cs typeface="Squada One"/>
                <a:sym typeface="Squada One"/>
              </a:rPr>
              <a:t>DECISION TREE MODEL</a:t>
            </a:r>
            <a:endParaRPr sz="2000">
              <a:solidFill>
                <a:srgbClr val="434343"/>
              </a:solidFill>
              <a:latin typeface="Squada One"/>
              <a:ea typeface="Squada One"/>
              <a:cs typeface="Squada One"/>
              <a:sym typeface="Squada One"/>
            </a:endParaRPr>
          </a:p>
          <a:p>
            <a:pPr indent="0" lvl="0" marL="0" rtl="0" algn="ctr">
              <a:spcBef>
                <a:spcPts val="0"/>
              </a:spcBef>
              <a:spcAft>
                <a:spcPts val="0"/>
              </a:spcAft>
              <a:buNone/>
            </a:pPr>
            <a:r>
              <a:t/>
            </a:r>
            <a:endParaRPr i="1" sz="2000">
              <a:solidFill>
                <a:srgbClr val="434343"/>
              </a:solidFill>
              <a:latin typeface="Squada One"/>
              <a:ea typeface="Squada One"/>
              <a:cs typeface="Squada One"/>
              <a:sym typeface="Squada One"/>
            </a:endParaRPr>
          </a:p>
        </p:txBody>
      </p:sp>
      <p:graphicFrame>
        <p:nvGraphicFramePr>
          <p:cNvPr id="339" name="Google Shape;339;p45"/>
          <p:cNvGraphicFramePr/>
          <p:nvPr/>
        </p:nvGraphicFramePr>
        <p:xfrm>
          <a:off x="280350" y="1967300"/>
          <a:ext cx="3000000" cy="3000000"/>
        </p:xfrm>
        <a:graphic>
          <a:graphicData uri="http://schemas.openxmlformats.org/drawingml/2006/table">
            <a:tbl>
              <a:tblPr>
                <a:noFill/>
                <a:tableStyleId>{21827803-4AC3-40CD-B94D-B0451722CA14}</a:tableStyleId>
              </a:tblPr>
              <a:tblGrid>
                <a:gridCol w="1612425"/>
                <a:gridCol w="2241500"/>
                <a:gridCol w="2291650"/>
                <a:gridCol w="1094650"/>
                <a:gridCol w="1343075"/>
              </a:tblGrid>
              <a:tr h="3810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
                        <a:t>Train Dataset of Classification Accuracy </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Test Dataset of Classification Accuracy </a:t>
                      </a:r>
                      <a:endParaRPr b="1"/>
                    </a:p>
                  </a:txBody>
                  <a:tcPr marT="91425" marB="91425" marR="91425" marL="91425" anchor="ctr"/>
                </a:tc>
                <a:tc>
                  <a:txBody>
                    <a:bodyPr/>
                    <a:lstStyle/>
                    <a:p>
                      <a:pPr indent="0" lvl="0" marL="0" rtl="0" algn="ctr">
                        <a:spcBef>
                          <a:spcPts val="0"/>
                        </a:spcBef>
                        <a:spcAft>
                          <a:spcPts val="0"/>
                        </a:spcAft>
                        <a:buNone/>
                      </a:pPr>
                      <a:r>
                        <a:rPr b="1" lang="en"/>
                        <a:t>Columns Used</a:t>
                      </a:r>
                      <a:endParaRPr b="1"/>
                    </a:p>
                  </a:txBody>
                  <a:tcPr marT="91425" marB="91425" marR="91425" marL="91425" anchor="ctr"/>
                </a:tc>
                <a:tc>
                  <a:txBody>
                    <a:bodyPr/>
                    <a:lstStyle/>
                    <a:p>
                      <a:pPr indent="0" lvl="0" marL="0" rtl="0" algn="ctr">
                        <a:spcBef>
                          <a:spcPts val="0"/>
                        </a:spcBef>
                        <a:spcAft>
                          <a:spcPts val="0"/>
                        </a:spcAft>
                        <a:buNone/>
                      </a:pPr>
                      <a:r>
                        <a:rPr b="1" lang="en"/>
                        <a:t>Memory Usage</a:t>
                      </a:r>
                      <a:endParaRPr b="1"/>
                    </a:p>
                    <a:p>
                      <a:pPr indent="0" lvl="0" marL="0" rtl="0" algn="ctr">
                        <a:spcBef>
                          <a:spcPts val="0"/>
                        </a:spcBef>
                        <a:spcAft>
                          <a:spcPts val="0"/>
                        </a:spcAft>
                        <a:buNone/>
                      </a:pPr>
                      <a:r>
                        <a:rPr b="1" lang="en"/>
                        <a:t>(byte)</a:t>
                      </a:r>
                      <a:endParaRPr b="1"/>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Decision Tree</a:t>
                      </a:r>
                      <a:endParaRPr b="1"/>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0.6604</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i="1" lang="en" sz="1600">
                          <a:solidFill>
                            <a:srgbClr val="434343"/>
                          </a:solidFill>
                        </a:rPr>
                        <a:t>0.6550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38</a:t>
                      </a:r>
                      <a:endParaRPr i="1" sz="1600">
                        <a:solidFill>
                          <a:srgbClr val="434343"/>
                        </a:solidFill>
                      </a:endParaRPr>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53,370,880</a:t>
                      </a:r>
                      <a:endParaRPr i="1" sz="1600">
                        <a:solidFill>
                          <a:srgbClr val="434343"/>
                        </a:solidFill>
                      </a:endParaRPr>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Decision Tree (Importance Features)</a:t>
                      </a:r>
                      <a:endParaRPr b="1"/>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i="1" lang="en" sz="1600">
                          <a:solidFill>
                            <a:srgbClr val="434343"/>
                          </a:solidFill>
                        </a:rPr>
                        <a:t>0.6604</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0.6550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21</a:t>
                      </a:r>
                      <a:endParaRPr i="1" sz="1600">
                        <a:solidFill>
                          <a:srgbClr val="434343"/>
                        </a:solidFill>
                      </a:endParaRPr>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26,476,960</a:t>
                      </a:r>
                      <a:endParaRPr i="1" sz="1600">
                        <a:solidFill>
                          <a:srgbClr val="434343"/>
                        </a:solidFill>
                      </a:endParaRPr>
                    </a:p>
                  </a:txBody>
                  <a:tcPr marT="91425" marB="91425" marR="91425" marL="91425" anchor="ctr"/>
                </a:tc>
              </a:tr>
              <a:tr h="381000">
                <a:tc>
                  <a:txBody>
                    <a:bodyPr/>
                    <a:lstStyle/>
                    <a:p>
                      <a:pPr indent="0" lvl="0" marL="0" rtl="0" algn="ctr">
                        <a:spcBef>
                          <a:spcPts val="0"/>
                        </a:spcBef>
                        <a:spcAft>
                          <a:spcPts val="0"/>
                        </a:spcAft>
                        <a:buNone/>
                      </a:pPr>
                      <a:r>
                        <a:rPr b="1" lang="en"/>
                        <a:t>Differences</a:t>
                      </a:r>
                      <a:endParaRPr b="1"/>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17</a:t>
                      </a:r>
                      <a:endParaRPr i="1" sz="1600">
                        <a:solidFill>
                          <a:srgbClr val="434343"/>
                        </a:solidFill>
                      </a:endParaRPr>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26,893,920</a:t>
                      </a:r>
                      <a:endParaRPr i="1" sz="1600">
                        <a:solidFill>
                          <a:srgbClr val="434343"/>
                        </a:solidFill>
                      </a:endParaRPr>
                    </a:p>
                  </a:txBody>
                  <a:tcPr marT="91425" marB="91425" marR="91425" marL="91425" anchor="ctr"/>
                </a:tc>
              </a:tr>
            </a:tbl>
          </a:graphicData>
        </a:graphic>
      </p:graphicFrame>
      <p:pic>
        <p:nvPicPr>
          <p:cNvPr id="340" name="Google Shape;340;p45"/>
          <p:cNvPicPr preferRelativeResize="0"/>
          <p:nvPr/>
        </p:nvPicPr>
        <p:blipFill>
          <a:blip r:embed="rId3">
            <a:alphaModFix/>
          </a:blip>
          <a:stretch>
            <a:fillRect/>
          </a:stretch>
        </p:blipFill>
        <p:spPr>
          <a:xfrm>
            <a:off x="3236550" y="641500"/>
            <a:ext cx="292600" cy="29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44" name="Shape 344"/>
        <p:cNvGrpSpPr/>
        <p:nvPr/>
      </p:nvGrpSpPr>
      <p:grpSpPr>
        <a:xfrm>
          <a:off x="0" y="0"/>
          <a:ext cx="0" cy="0"/>
          <a:chOff x="0" y="0"/>
          <a:chExt cx="0" cy="0"/>
        </a:xfrm>
      </p:grpSpPr>
      <p:sp>
        <p:nvSpPr>
          <p:cNvPr id="345" name="Google Shape;345;p46"/>
          <p:cNvSpPr txBox="1"/>
          <p:nvPr/>
        </p:nvSpPr>
        <p:spPr>
          <a:xfrm>
            <a:off x="449025" y="2841625"/>
            <a:ext cx="7956300" cy="17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1" lang="en" sz="2400">
                <a:solidFill>
                  <a:srgbClr val="434343"/>
                </a:solidFill>
                <a:latin typeface="Roboto Condensed"/>
                <a:ea typeface="Roboto Condensed"/>
                <a:cs typeface="Roboto Condensed"/>
                <a:sym typeface="Roboto Condensed"/>
              </a:rPr>
              <a:t>Disadvantages</a:t>
            </a:r>
            <a:endParaRPr b="1" sz="2400">
              <a:solidFill>
                <a:srgbClr val="434343"/>
              </a:solidFill>
              <a:latin typeface="Roboto Condensed"/>
              <a:ea typeface="Roboto Condensed"/>
              <a:cs typeface="Roboto Condensed"/>
              <a:sym typeface="Roboto Condensed"/>
            </a:endParaRPr>
          </a:p>
          <a:p>
            <a:pPr indent="-342900" lvl="0" marL="457200" rtl="0" algn="l">
              <a:lnSpc>
                <a:spcPct val="115000"/>
              </a:lnSpc>
              <a:spcBef>
                <a:spcPts val="1900"/>
              </a:spcBef>
              <a:spcAft>
                <a:spcPts val="0"/>
              </a:spcAft>
              <a:buClr>
                <a:srgbClr val="434343"/>
              </a:buClr>
              <a:buSzPts val="1800"/>
              <a:buFont typeface="Roboto Condensed Light"/>
              <a:buChar char="●"/>
            </a:pPr>
            <a:r>
              <a:rPr lang="en" sz="1800">
                <a:solidFill>
                  <a:srgbClr val="434343"/>
                </a:solidFill>
                <a:latin typeface="Roboto Condensed"/>
                <a:ea typeface="Roboto Condensed"/>
                <a:cs typeface="Roboto Condensed"/>
                <a:sym typeface="Roboto Condensed"/>
              </a:rPr>
              <a:t>Complexity - </a:t>
            </a:r>
            <a:r>
              <a:rPr lang="en" sz="1800">
                <a:solidFill>
                  <a:srgbClr val="434343"/>
                </a:solidFill>
                <a:latin typeface="Roboto Condensed"/>
                <a:ea typeface="Roboto Condensed"/>
                <a:cs typeface="Roboto Condensed"/>
                <a:sym typeface="Roboto Condensed"/>
              </a:rPr>
              <a:t>Random Forest creates a lot of trees and combines their outputs</a:t>
            </a:r>
            <a:endParaRPr sz="1800">
              <a:solidFill>
                <a:srgbClr val="434343"/>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333333"/>
              </a:buClr>
              <a:buSzPts val="1800"/>
              <a:buFont typeface="Roboto Condensed"/>
              <a:buChar char="●"/>
            </a:pPr>
            <a:r>
              <a:rPr lang="en" sz="1800">
                <a:solidFill>
                  <a:srgbClr val="434343"/>
                </a:solidFill>
                <a:latin typeface="Roboto Condensed"/>
                <a:ea typeface="Roboto Condensed"/>
                <a:cs typeface="Roboto Condensed"/>
                <a:sym typeface="Roboto Condensed"/>
              </a:rPr>
              <a:t>Longer Training Period</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6000"/>
              </a:spcBef>
              <a:spcAft>
                <a:spcPts val="0"/>
              </a:spcAft>
              <a:buNone/>
            </a:pPr>
            <a:r>
              <a:t/>
            </a:r>
            <a:endParaRPr>
              <a:solidFill>
                <a:srgbClr val="434343"/>
              </a:solidFill>
              <a:latin typeface="Roboto Condensed"/>
              <a:ea typeface="Roboto Condensed"/>
              <a:cs typeface="Roboto Condensed"/>
              <a:sym typeface="Roboto Condensed"/>
            </a:endParaRPr>
          </a:p>
        </p:txBody>
      </p:sp>
      <p:sp>
        <p:nvSpPr>
          <p:cNvPr id="346" name="Google Shape;346;p46"/>
          <p:cNvSpPr txBox="1"/>
          <p:nvPr/>
        </p:nvSpPr>
        <p:spPr>
          <a:xfrm>
            <a:off x="922000" y="387800"/>
            <a:ext cx="79563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RANDOM FOREST CLASSIFIER (PROS &amp; CONS)</a:t>
            </a:r>
            <a:endParaRPr/>
          </a:p>
        </p:txBody>
      </p:sp>
      <p:sp>
        <p:nvSpPr>
          <p:cNvPr id="347" name="Google Shape;347;p46"/>
          <p:cNvSpPr txBox="1"/>
          <p:nvPr/>
        </p:nvSpPr>
        <p:spPr>
          <a:xfrm>
            <a:off x="449025" y="1063825"/>
            <a:ext cx="7956300" cy="17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1" lang="en" sz="2400">
                <a:solidFill>
                  <a:srgbClr val="434343"/>
                </a:solidFill>
                <a:latin typeface="Roboto Condensed"/>
                <a:ea typeface="Roboto Condensed"/>
                <a:cs typeface="Roboto Condensed"/>
                <a:sym typeface="Roboto Condensed"/>
              </a:rPr>
              <a:t>Advantages</a:t>
            </a:r>
            <a:endParaRPr b="1" sz="2400">
              <a:solidFill>
                <a:srgbClr val="434343"/>
              </a:solidFill>
              <a:latin typeface="Roboto Condensed"/>
              <a:ea typeface="Roboto Condensed"/>
              <a:cs typeface="Roboto Condensed"/>
              <a:sym typeface="Roboto Condensed"/>
            </a:endParaRPr>
          </a:p>
          <a:p>
            <a:pPr indent="-342900" lvl="0" marL="457200" rtl="0" algn="l">
              <a:lnSpc>
                <a:spcPct val="115000"/>
              </a:lnSpc>
              <a:spcBef>
                <a:spcPts val="190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Random forest does not overfit</a:t>
            </a:r>
            <a:endParaRPr sz="1800">
              <a:solidFill>
                <a:srgbClr val="434343"/>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333333"/>
              </a:buClr>
              <a:buSzPts val="1800"/>
              <a:buFont typeface="Roboto Condensed"/>
              <a:buChar char="●"/>
            </a:pPr>
            <a:r>
              <a:rPr lang="en" sz="1800">
                <a:solidFill>
                  <a:srgbClr val="434343"/>
                </a:solidFill>
                <a:latin typeface="Roboto Condensed"/>
                <a:ea typeface="Roboto Condensed"/>
                <a:cs typeface="Roboto Condensed"/>
                <a:sym typeface="Roboto Condensed"/>
              </a:rPr>
              <a:t>They provide a reliable feature importance estimate</a:t>
            </a:r>
            <a:endParaRPr sz="1800">
              <a:solidFill>
                <a:srgbClr val="434343"/>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Classification &amp; Regression</a:t>
            </a:r>
            <a:endParaRPr sz="1800">
              <a:solidFill>
                <a:srgbClr val="434343"/>
              </a:solidFill>
              <a:latin typeface="Roboto Condensed"/>
              <a:ea typeface="Roboto Condensed"/>
              <a:cs typeface="Roboto Condensed"/>
              <a:sym typeface="Roboto Condensed"/>
            </a:endParaRPr>
          </a:p>
        </p:txBody>
      </p:sp>
      <p:pic>
        <p:nvPicPr>
          <p:cNvPr id="348" name="Google Shape;348;p46"/>
          <p:cNvPicPr preferRelativeResize="0"/>
          <p:nvPr/>
        </p:nvPicPr>
        <p:blipFill>
          <a:blip r:embed="rId3">
            <a:alphaModFix/>
          </a:blip>
          <a:stretch>
            <a:fillRect/>
          </a:stretch>
        </p:blipFill>
        <p:spPr>
          <a:xfrm>
            <a:off x="449025" y="520075"/>
            <a:ext cx="472975" cy="4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52" name="Shape 352"/>
        <p:cNvGrpSpPr/>
        <p:nvPr/>
      </p:nvGrpSpPr>
      <p:grpSpPr>
        <a:xfrm>
          <a:off x="0" y="0"/>
          <a:ext cx="0" cy="0"/>
          <a:chOff x="0" y="0"/>
          <a:chExt cx="0" cy="0"/>
        </a:xfrm>
      </p:grpSpPr>
      <p:sp>
        <p:nvSpPr>
          <p:cNvPr id="353" name="Google Shape;353;p47"/>
          <p:cNvSpPr txBox="1"/>
          <p:nvPr/>
        </p:nvSpPr>
        <p:spPr>
          <a:xfrm>
            <a:off x="434600" y="114050"/>
            <a:ext cx="84294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RANDOM FOREST CLASSIFIER (CONT.)</a:t>
            </a:r>
            <a:endParaRPr/>
          </a:p>
        </p:txBody>
      </p:sp>
      <p:pic>
        <p:nvPicPr>
          <p:cNvPr id="354" name="Google Shape;354;p47"/>
          <p:cNvPicPr preferRelativeResize="0"/>
          <p:nvPr/>
        </p:nvPicPr>
        <p:blipFill>
          <a:blip r:embed="rId3">
            <a:alphaModFix/>
          </a:blip>
          <a:stretch>
            <a:fillRect/>
          </a:stretch>
        </p:blipFill>
        <p:spPr>
          <a:xfrm>
            <a:off x="138100" y="863825"/>
            <a:ext cx="8848099" cy="3112650"/>
          </a:xfrm>
          <a:prstGeom prst="rect">
            <a:avLst/>
          </a:prstGeom>
          <a:noFill/>
          <a:ln>
            <a:noFill/>
          </a:ln>
        </p:spPr>
      </p:pic>
      <p:pic>
        <p:nvPicPr>
          <p:cNvPr id="355" name="Google Shape;355;p47"/>
          <p:cNvPicPr preferRelativeResize="0"/>
          <p:nvPr/>
        </p:nvPicPr>
        <p:blipFill>
          <a:blip r:embed="rId4">
            <a:alphaModFix/>
          </a:blip>
          <a:stretch>
            <a:fillRect/>
          </a:stretch>
        </p:blipFill>
        <p:spPr>
          <a:xfrm>
            <a:off x="1553500" y="4143275"/>
            <a:ext cx="6191600" cy="827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191" name="Shape 191"/>
        <p:cNvGrpSpPr/>
        <p:nvPr/>
      </p:nvGrpSpPr>
      <p:grpSpPr>
        <a:xfrm>
          <a:off x="0" y="0"/>
          <a:ext cx="0" cy="0"/>
          <a:chOff x="0" y="0"/>
          <a:chExt cx="0" cy="0"/>
        </a:xfrm>
      </p:grpSpPr>
      <p:sp>
        <p:nvSpPr>
          <p:cNvPr id="192" name="Google Shape;192;p30"/>
          <p:cNvSpPr txBox="1"/>
          <p:nvPr>
            <p:ph idx="8" type="ctrTitle"/>
          </p:nvPr>
        </p:nvSpPr>
        <p:spPr>
          <a:xfrm>
            <a:off x="1315653" y="2596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TABLE OF CONTENTS</a:t>
            </a:r>
            <a:endParaRPr>
              <a:solidFill>
                <a:srgbClr val="434343"/>
              </a:solidFill>
            </a:endParaRPr>
          </a:p>
        </p:txBody>
      </p:sp>
      <p:sp>
        <p:nvSpPr>
          <p:cNvPr id="193" name="Google Shape;193;p30"/>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34343"/>
                </a:solidFill>
              </a:rPr>
              <a:t>PROBLEM STATEMENT</a:t>
            </a:r>
            <a:endParaRPr>
              <a:solidFill>
                <a:srgbClr val="434343"/>
              </a:solidFill>
            </a:endParaRPr>
          </a:p>
        </p:txBody>
      </p:sp>
      <p:sp>
        <p:nvSpPr>
          <p:cNvPr id="194" name="Google Shape;194;p30"/>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Predict level of damage to buildings caused by earthquake</a:t>
            </a:r>
            <a:endParaRPr>
              <a:solidFill>
                <a:srgbClr val="434343"/>
              </a:solidFill>
            </a:endParaRPr>
          </a:p>
        </p:txBody>
      </p:sp>
      <p:sp>
        <p:nvSpPr>
          <p:cNvPr id="195" name="Google Shape;195;p30"/>
          <p:cNvSpPr txBox="1"/>
          <p:nvPr>
            <p:ph idx="9" type="title"/>
          </p:nvPr>
        </p:nvSpPr>
        <p:spPr>
          <a:xfrm>
            <a:off x="2128157" y="1619437"/>
            <a:ext cx="1753800" cy="5778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01</a:t>
            </a:r>
            <a:endParaRPr>
              <a:solidFill>
                <a:srgbClr val="434343"/>
              </a:solidFill>
            </a:endParaRPr>
          </a:p>
        </p:txBody>
      </p:sp>
      <p:sp>
        <p:nvSpPr>
          <p:cNvPr id="196" name="Google Shape;196;p30"/>
          <p:cNvSpPr txBox="1"/>
          <p:nvPr>
            <p:ph idx="4" type="ctrTitle"/>
          </p:nvPr>
        </p:nvSpPr>
        <p:spPr>
          <a:xfrm>
            <a:off x="1690457" y="35941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34343"/>
                </a:solidFill>
              </a:rPr>
              <a:t>DATA PREPARATION</a:t>
            </a:r>
            <a:endParaRPr>
              <a:solidFill>
                <a:srgbClr val="434343"/>
              </a:solidFill>
            </a:endParaRPr>
          </a:p>
        </p:txBody>
      </p:sp>
      <p:sp>
        <p:nvSpPr>
          <p:cNvPr id="197" name="Google Shape;197;p30"/>
          <p:cNvSpPr txBox="1"/>
          <p:nvPr>
            <p:ph idx="5" type="subTitle"/>
          </p:nvPr>
        </p:nvSpPr>
        <p:spPr>
          <a:xfrm>
            <a:off x="2051807" y="40555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Data cleaning &amp; preprocessing</a:t>
            </a:r>
            <a:endParaRPr>
              <a:solidFill>
                <a:srgbClr val="434343"/>
              </a:solidFill>
            </a:endParaRPr>
          </a:p>
        </p:txBody>
      </p:sp>
      <p:sp>
        <p:nvSpPr>
          <p:cNvPr id="198" name="Google Shape;198;p30"/>
          <p:cNvSpPr txBox="1"/>
          <p:nvPr>
            <p:ph idx="14" type="title"/>
          </p:nvPr>
        </p:nvSpPr>
        <p:spPr>
          <a:xfrm>
            <a:off x="2204507" y="31735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03</a:t>
            </a:r>
            <a:endParaRPr>
              <a:solidFill>
                <a:srgbClr val="434343"/>
              </a:solidFill>
            </a:endParaRPr>
          </a:p>
        </p:txBody>
      </p:sp>
      <p:sp>
        <p:nvSpPr>
          <p:cNvPr id="199" name="Google Shape;199;p30"/>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34343"/>
                </a:solidFill>
              </a:rPr>
              <a:t>PROJECT OUTCOME</a:t>
            </a:r>
            <a:endParaRPr>
              <a:solidFill>
                <a:srgbClr val="434343"/>
              </a:solidFill>
            </a:endParaRPr>
          </a:p>
        </p:txBody>
      </p:sp>
      <p:sp>
        <p:nvSpPr>
          <p:cNvPr id="200" name="Google Shape;200;p30"/>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Mapping predicted level of damage to buildings onto test data</a:t>
            </a:r>
            <a:endParaRPr>
              <a:solidFill>
                <a:srgbClr val="434343"/>
              </a:solidFill>
            </a:endParaRPr>
          </a:p>
        </p:txBody>
      </p:sp>
      <p:sp>
        <p:nvSpPr>
          <p:cNvPr id="201" name="Google Shape;201;p30"/>
          <p:cNvSpPr txBox="1"/>
          <p:nvPr>
            <p:ph idx="15" type="title"/>
          </p:nvPr>
        </p:nvSpPr>
        <p:spPr>
          <a:xfrm>
            <a:off x="52620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04</a:t>
            </a:r>
            <a:endParaRPr>
              <a:solidFill>
                <a:srgbClr val="434343"/>
              </a:solidFill>
            </a:endParaRPr>
          </a:p>
        </p:txBody>
      </p:sp>
      <p:pic>
        <p:nvPicPr>
          <p:cNvPr id="202" name="Google Shape;202;p30"/>
          <p:cNvPicPr preferRelativeResize="0"/>
          <p:nvPr/>
        </p:nvPicPr>
        <p:blipFill>
          <a:blip r:embed="rId3">
            <a:alphaModFix/>
          </a:blip>
          <a:stretch>
            <a:fillRect/>
          </a:stretch>
        </p:blipFill>
        <p:spPr>
          <a:xfrm>
            <a:off x="2282750" y="1670777"/>
            <a:ext cx="437700" cy="437700"/>
          </a:xfrm>
          <a:prstGeom prst="rect">
            <a:avLst/>
          </a:prstGeom>
          <a:noFill/>
          <a:ln>
            <a:noFill/>
          </a:ln>
        </p:spPr>
      </p:pic>
      <p:pic>
        <p:nvPicPr>
          <p:cNvPr id="203" name="Google Shape;203;p30"/>
          <p:cNvPicPr preferRelativeResize="0"/>
          <p:nvPr/>
        </p:nvPicPr>
        <p:blipFill>
          <a:blip r:embed="rId4">
            <a:alphaModFix/>
          </a:blip>
          <a:stretch>
            <a:fillRect/>
          </a:stretch>
        </p:blipFill>
        <p:spPr>
          <a:xfrm>
            <a:off x="2282750" y="3243573"/>
            <a:ext cx="437700" cy="437700"/>
          </a:xfrm>
          <a:prstGeom prst="rect">
            <a:avLst/>
          </a:prstGeom>
          <a:noFill/>
          <a:ln>
            <a:noFill/>
          </a:ln>
        </p:spPr>
      </p:pic>
      <p:pic>
        <p:nvPicPr>
          <p:cNvPr id="204" name="Google Shape;204;p30"/>
          <p:cNvPicPr preferRelativeResize="0"/>
          <p:nvPr/>
        </p:nvPicPr>
        <p:blipFill>
          <a:blip r:embed="rId5">
            <a:alphaModFix/>
          </a:blip>
          <a:stretch>
            <a:fillRect/>
          </a:stretch>
        </p:blipFill>
        <p:spPr>
          <a:xfrm>
            <a:off x="5410350" y="3240300"/>
            <a:ext cx="437700" cy="437700"/>
          </a:xfrm>
          <a:prstGeom prst="rect">
            <a:avLst/>
          </a:prstGeom>
          <a:noFill/>
          <a:ln>
            <a:noFill/>
          </a:ln>
        </p:spPr>
      </p:pic>
      <p:sp>
        <p:nvSpPr>
          <p:cNvPr id="205" name="Google Shape;205;p30"/>
          <p:cNvSpPr txBox="1"/>
          <p:nvPr>
            <p:ph idx="2" type="ctrTitle"/>
          </p:nvPr>
        </p:nvSpPr>
        <p:spPr>
          <a:xfrm>
            <a:off x="4824357" y="201516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34343"/>
                </a:solidFill>
              </a:rPr>
              <a:t>DATA ANALYSIS &amp; OBSERVATIONS</a:t>
            </a:r>
            <a:endParaRPr>
              <a:solidFill>
                <a:srgbClr val="434343"/>
              </a:solidFill>
            </a:endParaRPr>
          </a:p>
        </p:txBody>
      </p:sp>
      <p:sp>
        <p:nvSpPr>
          <p:cNvPr id="206" name="Google Shape;206;p30"/>
          <p:cNvSpPr txBox="1"/>
          <p:nvPr>
            <p:ph idx="3" type="subTitle"/>
          </p:nvPr>
        </p:nvSpPr>
        <p:spPr>
          <a:xfrm>
            <a:off x="5185707" y="247662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Data visualization &amp; insights</a:t>
            </a:r>
            <a:endParaRPr>
              <a:solidFill>
                <a:srgbClr val="434343"/>
              </a:solidFill>
            </a:endParaRPr>
          </a:p>
        </p:txBody>
      </p:sp>
      <p:sp>
        <p:nvSpPr>
          <p:cNvPr id="207" name="Google Shape;207;p30"/>
          <p:cNvSpPr txBox="1"/>
          <p:nvPr>
            <p:ph idx="13" type="title"/>
          </p:nvPr>
        </p:nvSpPr>
        <p:spPr>
          <a:xfrm>
            <a:off x="5262057" y="159458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02</a:t>
            </a:r>
            <a:endParaRPr>
              <a:solidFill>
                <a:srgbClr val="434343"/>
              </a:solidFill>
            </a:endParaRPr>
          </a:p>
        </p:txBody>
      </p:sp>
      <p:pic>
        <p:nvPicPr>
          <p:cNvPr id="208" name="Google Shape;208;p30"/>
          <p:cNvPicPr preferRelativeResize="0"/>
          <p:nvPr/>
        </p:nvPicPr>
        <p:blipFill>
          <a:blip r:embed="rId6">
            <a:alphaModFix/>
          </a:blip>
          <a:stretch>
            <a:fillRect/>
          </a:stretch>
        </p:blipFill>
        <p:spPr>
          <a:xfrm>
            <a:off x="5416650" y="1668130"/>
            <a:ext cx="437700" cy="4376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59" name="Shape 359"/>
        <p:cNvGrpSpPr/>
        <p:nvPr/>
      </p:nvGrpSpPr>
      <p:grpSpPr>
        <a:xfrm>
          <a:off x="0" y="0"/>
          <a:ext cx="0" cy="0"/>
          <a:chOff x="0" y="0"/>
          <a:chExt cx="0" cy="0"/>
        </a:xfrm>
      </p:grpSpPr>
      <p:sp>
        <p:nvSpPr>
          <p:cNvPr id="360" name="Google Shape;360;p48"/>
          <p:cNvSpPr txBox="1"/>
          <p:nvPr/>
        </p:nvSpPr>
        <p:spPr>
          <a:xfrm>
            <a:off x="284350" y="44625"/>
            <a:ext cx="91440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RANDOM FOREST CLASSIFIER (IMPORTANCE FEATURES)</a:t>
            </a:r>
            <a:endParaRPr/>
          </a:p>
        </p:txBody>
      </p:sp>
      <p:sp>
        <p:nvSpPr>
          <p:cNvPr id="361" name="Google Shape;361;p48"/>
          <p:cNvSpPr txBox="1"/>
          <p:nvPr/>
        </p:nvSpPr>
        <p:spPr>
          <a:xfrm>
            <a:off x="5049775" y="3695763"/>
            <a:ext cx="39399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a:ea typeface="Roboto Condensed"/>
                <a:cs typeface="Roboto Condensed"/>
                <a:sym typeface="Roboto Condensed"/>
              </a:rPr>
              <a:t>Importance features that have more than 0.01</a:t>
            </a:r>
            <a:endParaRPr sz="1600">
              <a:latin typeface="Roboto Condensed"/>
              <a:ea typeface="Roboto Condensed"/>
              <a:cs typeface="Roboto Condensed"/>
              <a:sym typeface="Roboto Condensed"/>
            </a:endParaRPr>
          </a:p>
        </p:txBody>
      </p:sp>
      <p:pic>
        <p:nvPicPr>
          <p:cNvPr id="362" name="Google Shape;362;p48"/>
          <p:cNvPicPr preferRelativeResize="0"/>
          <p:nvPr/>
        </p:nvPicPr>
        <p:blipFill>
          <a:blip r:embed="rId3">
            <a:alphaModFix/>
          </a:blip>
          <a:stretch>
            <a:fillRect/>
          </a:stretch>
        </p:blipFill>
        <p:spPr>
          <a:xfrm>
            <a:off x="86450" y="681452"/>
            <a:ext cx="4730722" cy="3399300"/>
          </a:xfrm>
          <a:prstGeom prst="rect">
            <a:avLst/>
          </a:prstGeom>
          <a:noFill/>
          <a:ln>
            <a:noFill/>
          </a:ln>
        </p:spPr>
      </p:pic>
      <p:pic>
        <p:nvPicPr>
          <p:cNvPr id="363" name="Google Shape;363;p48"/>
          <p:cNvPicPr preferRelativeResize="0"/>
          <p:nvPr/>
        </p:nvPicPr>
        <p:blipFill>
          <a:blip r:embed="rId4">
            <a:alphaModFix/>
          </a:blip>
          <a:stretch>
            <a:fillRect/>
          </a:stretch>
        </p:blipFill>
        <p:spPr>
          <a:xfrm>
            <a:off x="4973575" y="868750"/>
            <a:ext cx="4096300" cy="2768423"/>
          </a:xfrm>
          <a:prstGeom prst="rect">
            <a:avLst/>
          </a:prstGeom>
          <a:noFill/>
          <a:ln>
            <a:noFill/>
          </a:ln>
        </p:spPr>
      </p:pic>
      <p:pic>
        <p:nvPicPr>
          <p:cNvPr id="364" name="Google Shape;364;p48"/>
          <p:cNvPicPr preferRelativeResize="0"/>
          <p:nvPr/>
        </p:nvPicPr>
        <p:blipFill>
          <a:blip r:embed="rId5">
            <a:alphaModFix/>
          </a:blip>
          <a:stretch>
            <a:fillRect/>
          </a:stretch>
        </p:blipFill>
        <p:spPr>
          <a:xfrm>
            <a:off x="1117725" y="4233180"/>
            <a:ext cx="6497774" cy="795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68" name="Shape 368"/>
        <p:cNvGrpSpPr/>
        <p:nvPr/>
      </p:nvGrpSpPr>
      <p:grpSpPr>
        <a:xfrm>
          <a:off x="0" y="0"/>
          <a:ext cx="0" cy="0"/>
          <a:chOff x="0" y="0"/>
          <a:chExt cx="0" cy="0"/>
        </a:xfrm>
      </p:grpSpPr>
      <p:sp>
        <p:nvSpPr>
          <p:cNvPr id="369" name="Google Shape;369;p49"/>
          <p:cNvSpPr txBox="1"/>
          <p:nvPr/>
        </p:nvSpPr>
        <p:spPr>
          <a:xfrm>
            <a:off x="0" y="0"/>
            <a:ext cx="91440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Squada One"/>
                <a:ea typeface="Squada One"/>
                <a:cs typeface="Squada One"/>
                <a:sym typeface="Squada One"/>
              </a:rPr>
              <a:t>BENEFITS OF IMPORTANCE FEATURES</a:t>
            </a:r>
            <a:endParaRPr sz="3600">
              <a:solidFill>
                <a:srgbClr val="434343"/>
              </a:solidFill>
              <a:latin typeface="Squada One"/>
              <a:ea typeface="Squada One"/>
              <a:cs typeface="Squada One"/>
              <a:sym typeface="Squada One"/>
            </a:endParaRPr>
          </a:p>
          <a:p>
            <a:pPr indent="0" lvl="0" marL="0" rtl="0" algn="ctr">
              <a:spcBef>
                <a:spcPts val="0"/>
              </a:spcBef>
              <a:spcAft>
                <a:spcPts val="0"/>
              </a:spcAft>
              <a:buNone/>
            </a:pPr>
            <a:r>
              <a:rPr lang="en" sz="2000">
                <a:solidFill>
                  <a:srgbClr val="434343"/>
                </a:solidFill>
                <a:latin typeface="Squada One"/>
                <a:ea typeface="Squada One"/>
                <a:cs typeface="Squada One"/>
                <a:sym typeface="Squada One"/>
              </a:rPr>
              <a:t>RANDOM FOREST</a:t>
            </a:r>
            <a:r>
              <a:rPr lang="en" sz="2000">
                <a:solidFill>
                  <a:srgbClr val="434343"/>
                </a:solidFill>
                <a:latin typeface="Squada One"/>
                <a:ea typeface="Squada One"/>
                <a:cs typeface="Squada One"/>
                <a:sym typeface="Squada One"/>
              </a:rPr>
              <a:t> MODEL</a:t>
            </a:r>
            <a:endParaRPr sz="2000">
              <a:solidFill>
                <a:srgbClr val="434343"/>
              </a:solidFill>
              <a:latin typeface="Squada One"/>
              <a:ea typeface="Squada One"/>
              <a:cs typeface="Squada One"/>
              <a:sym typeface="Squada One"/>
            </a:endParaRPr>
          </a:p>
          <a:p>
            <a:pPr indent="0" lvl="0" marL="0" rtl="0" algn="ctr">
              <a:spcBef>
                <a:spcPts val="0"/>
              </a:spcBef>
              <a:spcAft>
                <a:spcPts val="0"/>
              </a:spcAft>
              <a:buNone/>
            </a:pPr>
            <a:r>
              <a:t/>
            </a:r>
            <a:endParaRPr i="1" sz="2000">
              <a:solidFill>
                <a:srgbClr val="434343"/>
              </a:solidFill>
              <a:latin typeface="Squada One"/>
              <a:ea typeface="Squada One"/>
              <a:cs typeface="Squada One"/>
              <a:sym typeface="Squada One"/>
            </a:endParaRPr>
          </a:p>
        </p:txBody>
      </p:sp>
      <p:graphicFrame>
        <p:nvGraphicFramePr>
          <p:cNvPr id="370" name="Google Shape;370;p49"/>
          <p:cNvGraphicFramePr/>
          <p:nvPr/>
        </p:nvGraphicFramePr>
        <p:xfrm>
          <a:off x="280350" y="1967300"/>
          <a:ext cx="3000000" cy="3000000"/>
        </p:xfrm>
        <a:graphic>
          <a:graphicData uri="http://schemas.openxmlformats.org/drawingml/2006/table">
            <a:tbl>
              <a:tblPr>
                <a:noFill/>
                <a:tableStyleId>{21827803-4AC3-40CD-B94D-B0451722CA14}</a:tableStyleId>
              </a:tblPr>
              <a:tblGrid>
                <a:gridCol w="1612425"/>
                <a:gridCol w="2241500"/>
                <a:gridCol w="2291650"/>
                <a:gridCol w="1094650"/>
                <a:gridCol w="1343075"/>
              </a:tblGrid>
              <a:tr h="3810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
                        <a:t>Train Dataset of Classification Accuracy </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Test Dataset of Classification Accuracy </a:t>
                      </a:r>
                      <a:endParaRPr b="1"/>
                    </a:p>
                  </a:txBody>
                  <a:tcPr marT="91425" marB="91425" marR="91425" marL="91425" anchor="ctr"/>
                </a:tc>
                <a:tc>
                  <a:txBody>
                    <a:bodyPr/>
                    <a:lstStyle/>
                    <a:p>
                      <a:pPr indent="0" lvl="0" marL="0" rtl="0" algn="ctr">
                        <a:spcBef>
                          <a:spcPts val="0"/>
                        </a:spcBef>
                        <a:spcAft>
                          <a:spcPts val="0"/>
                        </a:spcAft>
                        <a:buNone/>
                      </a:pPr>
                      <a:r>
                        <a:rPr b="1" lang="en"/>
                        <a:t>Columns Used</a:t>
                      </a:r>
                      <a:endParaRPr b="1"/>
                    </a:p>
                  </a:txBody>
                  <a:tcPr marT="91425" marB="91425" marR="91425" marL="91425" anchor="ctr"/>
                </a:tc>
                <a:tc>
                  <a:txBody>
                    <a:bodyPr/>
                    <a:lstStyle/>
                    <a:p>
                      <a:pPr indent="0" lvl="0" marL="0" rtl="0" algn="ctr">
                        <a:spcBef>
                          <a:spcPts val="0"/>
                        </a:spcBef>
                        <a:spcAft>
                          <a:spcPts val="0"/>
                        </a:spcAft>
                        <a:buNone/>
                      </a:pPr>
                      <a:r>
                        <a:rPr b="1" lang="en"/>
                        <a:t>Memory Usage</a:t>
                      </a:r>
                      <a:endParaRPr b="1"/>
                    </a:p>
                    <a:p>
                      <a:pPr indent="0" lvl="0" marL="0" rtl="0" algn="ctr">
                        <a:spcBef>
                          <a:spcPts val="0"/>
                        </a:spcBef>
                        <a:spcAft>
                          <a:spcPts val="0"/>
                        </a:spcAft>
                        <a:buNone/>
                      </a:pPr>
                      <a:r>
                        <a:rPr b="1" lang="en"/>
                        <a:t>(byte)</a:t>
                      </a:r>
                      <a:endParaRPr b="1"/>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Random forest</a:t>
                      </a:r>
                      <a:endParaRPr b="1"/>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0.7837</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i="1" lang="en" sz="1600">
                          <a:solidFill>
                            <a:srgbClr val="434343"/>
                          </a:solidFill>
                        </a:rPr>
                        <a:t>0.7179</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38</a:t>
                      </a:r>
                      <a:endParaRPr i="1" sz="1600">
                        <a:solidFill>
                          <a:srgbClr val="434343"/>
                        </a:solidFill>
                      </a:endParaRPr>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53,370,880</a:t>
                      </a:r>
                      <a:endParaRPr i="1" sz="1600">
                        <a:solidFill>
                          <a:srgbClr val="434343"/>
                        </a:solidFill>
                      </a:endParaRPr>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Random forest</a:t>
                      </a:r>
                      <a:r>
                        <a:rPr b="1" lang="en">
                          <a:solidFill>
                            <a:schemeClr val="dk1"/>
                          </a:solidFill>
                        </a:rPr>
                        <a:t> (Importance Features)</a:t>
                      </a:r>
                      <a:endParaRPr b="1"/>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i="1" lang="en" sz="1600">
                          <a:solidFill>
                            <a:srgbClr val="434343"/>
                          </a:solidFill>
                        </a:rPr>
                        <a:t>0.8033</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0.7231</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18</a:t>
                      </a:r>
                      <a:endParaRPr i="1" sz="1600">
                        <a:solidFill>
                          <a:srgbClr val="434343"/>
                        </a:solidFill>
                      </a:endParaRPr>
                    </a:p>
                  </a:txBody>
                  <a:tcPr marT="91425" marB="91425" marR="91425" marL="91425" anchor="ctr"/>
                </a:tc>
                <a:tc>
                  <a:txBody>
                    <a:bodyPr/>
                    <a:lstStyle/>
                    <a:p>
                      <a:pPr indent="0" lvl="0" marL="0" marR="0" rtl="0" algn="ctr">
                        <a:lnSpc>
                          <a:spcPct val="115000"/>
                        </a:lnSpc>
                        <a:spcBef>
                          <a:spcPts val="0"/>
                        </a:spcBef>
                        <a:spcAft>
                          <a:spcPts val="0"/>
                        </a:spcAft>
                        <a:buNone/>
                      </a:pPr>
                      <a:r>
                        <a:rPr i="1" lang="en" sz="1600">
                          <a:solidFill>
                            <a:srgbClr val="434343"/>
                          </a:solidFill>
                        </a:rPr>
                        <a:t>22,932,800</a:t>
                      </a:r>
                      <a:endParaRPr i="1" sz="1600">
                        <a:solidFill>
                          <a:srgbClr val="434343"/>
                        </a:solidFill>
                      </a:endParaRPr>
                    </a:p>
                  </a:txBody>
                  <a:tcPr marT="91425" marB="91425" marR="91425" marL="91425" anchor="ctr"/>
                </a:tc>
              </a:tr>
              <a:tr h="381000">
                <a:tc>
                  <a:txBody>
                    <a:bodyPr/>
                    <a:lstStyle/>
                    <a:p>
                      <a:pPr indent="0" lvl="0" marL="0" rtl="0" algn="ctr">
                        <a:spcBef>
                          <a:spcPts val="0"/>
                        </a:spcBef>
                        <a:spcAft>
                          <a:spcPts val="0"/>
                        </a:spcAft>
                        <a:buNone/>
                      </a:pPr>
                      <a:r>
                        <a:rPr b="1" lang="en"/>
                        <a:t>Differences</a:t>
                      </a:r>
                      <a:endParaRPr b="1"/>
                    </a:p>
                  </a:txBody>
                  <a:tcPr marT="91425" marB="91425" marR="91425" marL="91425" anchor="ctr"/>
                </a:tc>
                <a:tc>
                  <a:txBody>
                    <a:bodyPr/>
                    <a:lstStyle/>
                    <a:p>
                      <a:pPr indent="0" lvl="0" marL="0" rtl="0" algn="ctr">
                        <a:spcBef>
                          <a:spcPts val="0"/>
                        </a:spcBef>
                        <a:spcAft>
                          <a:spcPts val="0"/>
                        </a:spcAft>
                        <a:buNone/>
                      </a:pPr>
                      <a:r>
                        <a:rPr i="1" lang="en" sz="1600"/>
                        <a:t>0.0196</a:t>
                      </a:r>
                      <a:endParaRPr i="1" sz="1600"/>
                    </a:p>
                  </a:txBody>
                  <a:tcPr marT="91425" marB="91425" marR="91425" marL="91425" anchor="ctr"/>
                </a:tc>
                <a:tc>
                  <a:txBody>
                    <a:bodyPr/>
                    <a:lstStyle/>
                    <a:p>
                      <a:pPr indent="0" lvl="0" marL="0" rtl="0" algn="ctr">
                        <a:spcBef>
                          <a:spcPts val="0"/>
                        </a:spcBef>
                        <a:spcAft>
                          <a:spcPts val="0"/>
                        </a:spcAft>
                        <a:buNone/>
                      </a:pPr>
                      <a:r>
                        <a:rPr i="1" lang="en" sz="1600"/>
                        <a:t>0.0052</a:t>
                      </a:r>
                      <a:endParaRPr i="1" sz="1600"/>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20</a:t>
                      </a:r>
                      <a:endParaRPr i="1" sz="1600">
                        <a:solidFill>
                          <a:srgbClr val="434343"/>
                        </a:solidFill>
                      </a:endParaRPr>
                    </a:p>
                  </a:txBody>
                  <a:tcPr marT="91425" marB="91425" marR="91425" marL="91425" anchor="ctr"/>
                </a:tc>
                <a:tc>
                  <a:txBody>
                    <a:bodyPr/>
                    <a:lstStyle/>
                    <a:p>
                      <a:pPr indent="0" lvl="0" marL="0" marR="0" rtl="0" algn="ctr">
                        <a:lnSpc>
                          <a:spcPct val="115000"/>
                        </a:lnSpc>
                        <a:spcBef>
                          <a:spcPts val="0"/>
                        </a:spcBef>
                        <a:spcAft>
                          <a:spcPts val="0"/>
                        </a:spcAft>
                        <a:buNone/>
                      </a:pPr>
                      <a:r>
                        <a:rPr i="1" lang="en" sz="1600">
                          <a:solidFill>
                            <a:srgbClr val="434343"/>
                          </a:solidFill>
                        </a:rPr>
                        <a:t>30,438,080</a:t>
                      </a:r>
                      <a:endParaRPr i="1" sz="1600">
                        <a:solidFill>
                          <a:srgbClr val="434343"/>
                        </a:solidFill>
                      </a:endParaRPr>
                    </a:p>
                  </a:txBody>
                  <a:tcPr marT="91425" marB="91425" marR="91425" marL="91425" anchor="ctr"/>
                </a:tc>
              </a:tr>
            </a:tbl>
          </a:graphicData>
        </a:graphic>
      </p:graphicFrame>
      <p:pic>
        <p:nvPicPr>
          <p:cNvPr id="371" name="Google Shape;371;p49"/>
          <p:cNvPicPr preferRelativeResize="0"/>
          <p:nvPr/>
        </p:nvPicPr>
        <p:blipFill>
          <a:blip r:embed="rId3">
            <a:alphaModFix/>
          </a:blip>
          <a:stretch>
            <a:fillRect/>
          </a:stretch>
        </p:blipFill>
        <p:spPr>
          <a:xfrm>
            <a:off x="3054000" y="639475"/>
            <a:ext cx="340275" cy="34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75" name="Shape 375"/>
        <p:cNvGrpSpPr/>
        <p:nvPr/>
      </p:nvGrpSpPr>
      <p:grpSpPr>
        <a:xfrm>
          <a:off x="0" y="0"/>
          <a:ext cx="0" cy="0"/>
          <a:chOff x="0" y="0"/>
          <a:chExt cx="0" cy="0"/>
        </a:xfrm>
      </p:grpSpPr>
      <p:sp>
        <p:nvSpPr>
          <p:cNvPr id="376" name="Google Shape;376;p50"/>
          <p:cNvSpPr txBox="1"/>
          <p:nvPr/>
        </p:nvSpPr>
        <p:spPr>
          <a:xfrm>
            <a:off x="1009125" y="387075"/>
            <a:ext cx="77574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CATBOOST CLASSIFIER (PROS &amp; CONS)</a:t>
            </a:r>
            <a:endParaRPr/>
          </a:p>
        </p:txBody>
      </p:sp>
      <p:sp>
        <p:nvSpPr>
          <p:cNvPr id="377" name="Google Shape;377;p50"/>
          <p:cNvSpPr txBox="1"/>
          <p:nvPr/>
        </p:nvSpPr>
        <p:spPr>
          <a:xfrm>
            <a:off x="416325" y="1171150"/>
            <a:ext cx="8727600" cy="387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434343"/>
                </a:solidFill>
                <a:latin typeface="Roboto Condensed"/>
                <a:ea typeface="Roboto Condensed"/>
                <a:cs typeface="Roboto Condensed"/>
                <a:sym typeface="Roboto Condensed"/>
              </a:rPr>
              <a:t>Advantages</a:t>
            </a:r>
            <a:endParaRPr b="1" sz="2400">
              <a:solidFill>
                <a:srgbClr val="434343"/>
              </a:solidFill>
              <a:latin typeface="Roboto Condensed"/>
              <a:ea typeface="Roboto Condensed"/>
              <a:cs typeface="Roboto Condensed"/>
              <a:sym typeface="Roboto Condensed"/>
            </a:endParaRPr>
          </a:p>
          <a:p>
            <a:pPr indent="-342900" lvl="0" marL="457200" rtl="0" algn="l">
              <a:lnSpc>
                <a:spcPct val="150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Work well with small dataset</a:t>
            </a:r>
            <a:endParaRPr sz="1800">
              <a:solidFill>
                <a:srgbClr val="434343"/>
              </a:solidFill>
              <a:latin typeface="Roboto Condensed"/>
              <a:ea typeface="Roboto Condensed"/>
              <a:cs typeface="Roboto Condensed"/>
              <a:sym typeface="Roboto Condensed"/>
            </a:endParaRPr>
          </a:p>
          <a:p>
            <a:pPr indent="-342900" lvl="0" marL="457200" rtl="0" algn="l">
              <a:lnSpc>
                <a:spcPct val="150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Handles categorical data without conversion</a:t>
            </a:r>
            <a:endParaRPr sz="1800">
              <a:solidFill>
                <a:srgbClr val="434343"/>
              </a:solidFill>
              <a:latin typeface="Roboto Condensed"/>
              <a:ea typeface="Roboto Condensed"/>
              <a:cs typeface="Roboto Condensed"/>
              <a:sym typeface="Roboto Condensed"/>
            </a:endParaRPr>
          </a:p>
          <a:p>
            <a:pPr indent="-342900" lvl="0" marL="457200" rtl="0" algn="l">
              <a:lnSpc>
                <a:spcPct val="150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Fastest gradient boosting classifier</a:t>
            </a:r>
            <a:endParaRPr sz="1800">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t/>
            </a:r>
            <a:endParaRPr sz="1800">
              <a:solidFill>
                <a:srgbClr val="434343"/>
              </a:solidFill>
              <a:latin typeface="Roboto Condensed"/>
              <a:ea typeface="Roboto Condensed"/>
              <a:cs typeface="Roboto Condensed"/>
              <a:sym typeface="Roboto Condensed"/>
            </a:endParaRPr>
          </a:p>
          <a:p>
            <a:pPr indent="0" lvl="0" marL="0" rtl="0" algn="l">
              <a:lnSpc>
                <a:spcPct val="150000"/>
              </a:lnSpc>
              <a:spcBef>
                <a:spcPts val="0"/>
              </a:spcBef>
              <a:spcAft>
                <a:spcPts val="0"/>
              </a:spcAft>
              <a:buNone/>
            </a:pPr>
            <a:r>
              <a:rPr b="1" lang="en" sz="2400">
                <a:solidFill>
                  <a:srgbClr val="434343"/>
                </a:solidFill>
                <a:latin typeface="Roboto Condensed"/>
                <a:ea typeface="Roboto Condensed"/>
                <a:cs typeface="Roboto Condensed"/>
                <a:sym typeface="Roboto Condensed"/>
              </a:rPr>
              <a:t>Disadvantages</a:t>
            </a:r>
            <a:endParaRPr b="1" sz="2400">
              <a:solidFill>
                <a:srgbClr val="434343"/>
              </a:solidFill>
              <a:latin typeface="Roboto Condensed"/>
              <a:ea typeface="Roboto Condensed"/>
              <a:cs typeface="Roboto Condensed"/>
              <a:sym typeface="Roboto Condensed"/>
            </a:endParaRPr>
          </a:p>
          <a:p>
            <a:pPr indent="-342900" lvl="0" marL="457200" rtl="0" algn="l">
              <a:lnSpc>
                <a:spcPct val="150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Sensitive to outliers</a:t>
            </a:r>
            <a:endParaRPr sz="1800">
              <a:solidFill>
                <a:srgbClr val="434343"/>
              </a:solidFill>
              <a:latin typeface="Roboto Condensed"/>
              <a:ea typeface="Roboto Condensed"/>
              <a:cs typeface="Roboto Condensed"/>
              <a:sym typeface="Roboto Condensed"/>
            </a:endParaRPr>
          </a:p>
          <a:p>
            <a:pPr indent="-342900" lvl="0" marL="457200" rtl="0" algn="l">
              <a:lnSpc>
                <a:spcPct val="150000"/>
              </a:lnSpc>
              <a:spcBef>
                <a:spcPts val="0"/>
              </a:spcBef>
              <a:spcAft>
                <a:spcPts val="0"/>
              </a:spcAft>
              <a:buClr>
                <a:srgbClr val="434343"/>
              </a:buClr>
              <a:buSzPts val="1800"/>
              <a:buFont typeface="Roboto Condensed"/>
              <a:buChar char="●"/>
            </a:pPr>
            <a:r>
              <a:rPr lang="en" sz="1800">
                <a:solidFill>
                  <a:srgbClr val="434343"/>
                </a:solidFill>
                <a:latin typeface="Roboto Condensed"/>
                <a:ea typeface="Roboto Condensed"/>
                <a:cs typeface="Roboto Condensed"/>
                <a:sym typeface="Roboto Condensed"/>
              </a:rPr>
              <a:t>Boosting is more susceptible to overfitting</a:t>
            </a:r>
            <a:endParaRPr sz="1800">
              <a:solidFill>
                <a:srgbClr val="434343"/>
              </a:solidFill>
              <a:latin typeface="Roboto Condensed"/>
              <a:ea typeface="Roboto Condensed"/>
              <a:cs typeface="Roboto Condensed"/>
              <a:sym typeface="Roboto Condensed"/>
            </a:endParaRPr>
          </a:p>
        </p:txBody>
      </p:sp>
      <p:pic>
        <p:nvPicPr>
          <p:cNvPr id="378" name="Google Shape;378;p50"/>
          <p:cNvPicPr preferRelativeResize="0"/>
          <p:nvPr/>
        </p:nvPicPr>
        <p:blipFill>
          <a:blip r:embed="rId3">
            <a:alphaModFix/>
          </a:blip>
          <a:stretch>
            <a:fillRect/>
          </a:stretch>
        </p:blipFill>
        <p:spPr>
          <a:xfrm>
            <a:off x="484800" y="530875"/>
            <a:ext cx="471874" cy="471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82" name="Shape 382"/>
        <p:cNvGrpSpPr/>
        <p:nvPr/>
      </p:nvGrpSpPr>
      <p:grpSpPr>
        <a:xfrm>
          <a:off x="0" y="0"/>
          <a:ext cx="0" cy="0"/>
          <a:chOff x="0" y="0"/>
          <a:chExt cx="0" cy="0"/>
        </a:xfrm>
      </p:grpSpPr>
      <p:sp>
        <p:nvSpPr>
          <p:cNvPr id="383" name="Google Shape;383;p51"/>
          <p:cNvSpPr txBox="1"/>
          <p:nvPr/>
        </p:nvSpPr>
        <p:spPr>
          <a:xfrm>
            <a:off x="284350" y="44625"/>
            <a:ext cx="84294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CATBOOST CLASSIFIER (CONT.)</a:t>
            </a:r>
            <a:endParaRPr/>
          </a:p>
        </p:txBody>
      </p:sp>
      <p:pic>
        <p:nvPicPr>
          <p:cNvPr id="384" name="Google Shape;384;p51"/>
          <p:cNvPicPr preferRelativeResize="0"/>
          <p:nvPr/>
        </p:nvPicPr>
        <p:blipFill>
          <a:blip r:embed="rId3">
            <a:alphaModFix/>
          </a:blip>
          <a:stretch>
            <a:fillRect/>
          </a:stretch>
        </p:blipFill>
        <p:spPr>
          <a:xfrm>
            <a:off x="94775" y="765575"/>
            <a:ext cx="8881700" cy="3124475"/>
          </a:xfrm>
          <a:prstGeom prst="rect">
            <a:avLst/>
          </a:prstGeom>
          <a:noFill/>
          <a:ln>
            <a:noFill/>
          </a:ln>
        </p:spPr>
      </p:pic>
      <p:pic>
        <p:nvPicPr>
          <p:cNvPr id="385" name="Google Shape;385;p51"/>
          <p:cNvPicPr preferRelativeResize="0"/>
          <p:nvPr/>
        </p:nvPicPr>
        <p:blipFill>
          <a:blip r:embed="rId4">
            <a:alphaModFix/>
          </a:blip>
          <a:stretch>
            <a:fillRect/>
          </a:stretch>
        </p:blipFill>
        <p:spPr>
          <a:xfrm>
            <a:off x="1085525" y="4143300"/>
            <a:ext cx="6972950" cy="82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89" name="Shape 389"/>
        <p:cNvGrpSpPr/>
        <p:nvPr/>
      </p:nvGrpSpPr>
      <p:grpSpPr>
        <a:xfrm>
          <a:off x="0" y="0"/>
          <a:ext cx="0" cy="0"/>
          <a:chOff x="0" y="0"/>
          <a:chExt cx="0" cy="0"/>
        </a:xfrm>
      </p:grpSpPr>
      <p:sp>
        <p:nvSpPr>
          <p:cNvPr id="390" name="Google Shape;390;p52"/>
          <p:cNvSpPr txBox="1"/>
          <p:nvPr/>
        </p:nvSpPr>
        <p:spPr>
          <a:xfrm>
            <a:off x="357300" y="0"/>
            <a:ext cx="84294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CATBOOST CLASSIFIER (IMPORTANCE FEATURES)</a:t>
            </a:r>
            <a:endParaRPr/>
          </a:p>
        </p:txBody>
      </p:sp>
      <p:sp>
        <p:nvSpPr>
          <p:cNvPr id="391" name="Google Shape;391;p52"/>
          <p:cNvSpPr txBox="1"/>
          <p:nvPr/>
        </p:nvSpPr>
        <p:spPr>
          <a:xfrm>
            <a:off x="5239300" y="3908850"/>
            <a:ext cx="39423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a:ea typeface="Roboto Condensed"/>
                <a:cs typeface="Roboto Condensed"/>
                <a:sym typeface="Roboto Condensed"/>
              </a:rPr>
              <a:t>Importance features that have more than </a:t>
            </a:r>
            <a:r>
              <a:rPr lang="en" sz="1600">
                <a:latin typeface="Roboto Condensed"/>
                <a:ea typeface="Roboto Condensed"/>
                <a:cs typeface="Roboto Condensed"/>
                <a:sym typeface="Roboto Condensed"/>
              </a:rPr>
              <a:t>0.01</a:t>
            </a:r>
            <a:endParaRPr sz="1600">
              <a:latin typeface="Roboto Condensed"/>
              <a:ea typeface="Roboto Condensed"/>
              <a:cs typeface="Roboto Condensed"/>
              <a:sym typeface="Roboto Condensed"/>
            </a:endParaRPr>
          </a:p>
        </p:txBody>
      </p:sp>
      <p:pic>
        <p:nvPicPr>
          <p:cNvPr id="392" name="Google Shape;392;p52"/>
          <p:cNvPicPr preferRelativeResize="0"/>
          <p:nvPr/>
        </p:nvPicPr>
        <p:blipFill>
          <a:blip r:embed="rId3">
            <a:alphaModFix/>
          </a:blip>
          <a:stretch>
            <a:fillRect/>
          </a:stretch>
        </p:blipFill>
        <p:spPr>
          <a:xfrm>
            <a:off x="76175" y="690300"/>
            <a:ext cx="5039491" cy="3621150"/>
          </a:xfrm>
          <a:prstGeom prst="rect">
            <a:avLst/>
          </a:prstGeom>
          <a:noFill/>
          <a:ln>
            <a:noFill/>
          </a:ln>
        </p:spPr>
      </p:pic>
      <p:pic>
        <p:nvPicPr>
          <p:cNvPr id="393" name="Google Shape;393;p52"/>
          <p:cNvPicPr preferRelativeResize="0"/>
          <p:nvPr/>
        </p:nvPicPr>
        <p:blipFill>
          <a:blip r:embed="rId4">
            <a:alphaModFix/>
          </a:blip>
          <a:stretch>
            <a:fillRect/>
          </a:stretch>
        </p:blipFill>
        <p:spPr>
          <a:xfrm>
            <a:off x="5455350" y="766500"/>
            <a:ext cx="3141774" cy="3142349"/>
          </a:xfrm>
          <a:prstGeom prst="rect">
            <a:avLst/>
          </a:prstGeom>
          <a:noFill/>
          <a:ln>
            <a:noFill/>
          </a:ln>
        </p:spPr>
      </p:pic>
      <p:pic>
        <p:nvPicPr>
          <p:cNvPr id="394" name="Google Shape;394;p52"/>
          <p:cNvPicPr preferRelativeResize="0"/>
          <p:nvPr/>
        </p:nvPicPr>
        <p:blipFill>
          <a:blip r:embed="rId5">
            <a:alphaModFix/>
          </a:blip>
          <a:stretch>
            <a:fillRect/>
          </a:stretch>
        </p:blipFill>
        <p:spPr>
          <a:xfrm>
            <a:off x="1577313" y="4349550"/>
            <a:ext cx="5989381" cy="65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98" name="Shape 398"/>
        <p:cNvGrpSpPr/>
        <p:nvPr/>
      </p:nvGrpSpPr>
      <p:grpSpPr>
        <a:xfrm>
          <a:off x="0" y="0"/>
          <a:ext cx="0" cy="0"/>
          <a:chOff x="0" y="0"/>
          <a:chExt cx="0" cy="0"/>
        </a:xfrm>
      </p:grpSpPr>
      <p:sp>
        <p:nvSpPr>
          <p:cNvPr id="399" name="Google Shape;399;p53"/>
          <p:cNvSpPr txBox="1"/>
          <p:nvPr/>
        </p:nvSpPr>
        <p:spPr>
          <a:xfrm>
            <a:off x="0" y="0"/>
            <a:ext cx="91440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Squada One"/>
                <a:ea typeface="Squada One"/>
                <a:cs typeface="Squada One"/>
                <a:sym typeface="Squada One"/>
              </a:rPr>
              <a:t>BENEFITS OF IMPORTANCE FEATURES</a:t>
            </a:r>
            <a:endParaRPr sz="3600">
              <a:solidFill>
                <a:srgbClr val="434343"/>
              </a:solidFill>
              <a:latin typeface="Squada One"/>
              <a:ea typeface="Squada One"/>
              <a:cs typeface="Squada One"/>
              <a:sym typeface="Squada One"/>
            </a:endParaRPr>
          </a:p>
          <a:p>
            <a:pPr indent="0" lvl="0" marL="0" rtl="0" algn="ctr">
              <a:spcBef>
                <a:spcPts val="0"/>
              </a:spcBef>
              <a:spcAft>
                <a:spcPts val="0"/>
              </a:spcAft>
              <a:buNone/>
            </a:pPr>
            <a:r>
              <a:rPr lang="en" sz="2000">
                <a:solidFill>
                  <a:srgbClr val="434343"/>
                </a:solidFill>
                <a:latin typeface="Squada One"/>
                <a:ea typeface="Squada One"/>
                <a:cs typeface="Squada One"/>
                <a:sym typeface="Squada One"/>
              </a:rPr>
              <a:t>CATBOOST </a:t>
            </a:r>
            <a:r>
              <a:rPr lang="en" sz="2000">
                <a:solidFill>
                  <a:srgbClr val="434343"/>
                </a:solidFill>
                <a:latin typeface="Squada One"/>
                <a:ea typeface="Squada One"/>
                <a:cs typeface="Squada One"/>
                <a:sym typeface="Squada One"/>
              </a:rPr>
              <a:t>MODEL</a:t>
            </a:r>
            <a:endParaRPr sz="2000">
              <a:solidFill>
                <a:srgbClr val="434343"/>
              </a:solidFill>
              <a:latin typeface="Squada One"/>
              <a:ea typeface="Squada One"/>
              <a:cs typeface="Squada One"/>
              <a:sym typeface="Squada One"/>
            </a:endParaRPr>
          </a:p>
          <a:p>
            <a:pPr indent="0" lvl="0" marL="0" rtl="0" algn="ctr">
              <a:spcBef>
                <a:spcPts val="0"/>
              </a:spcBef>
              <a:spcAft>
                <a:spcPts val="0"/>
              </a:spcAft>
              <a:buNone/>
            </a:pPr>
            <a:r>
              <a:t/>
            </a:r>
            <a:endParaRPr i="1" sz="2000">
              <a:solidFill>
                <a:srgbClr val="434343"/>
              </a:solidFill>
              <a:latin typeface="Squada One"/>
              <a:ea typeface="Squada One"/>
              <a:cs typeface="Squada One"/>
              <a:sym typeface="Squada One"/>
            </a:endParaRPr>
          </a:p>
        </p:txBody>
      </p:sp>
      <p:graphicFrame>
        <p:nvGraphicFramePr>
          <p:cNvPr id="400" name="Google Shape;400;p53"/>
          <p:cNvGraphicFramePr/>
          <p:nvPr/>
        </p:nvGraphicFramePr>
        <p:xfrm>
          <a:off x="280350" y="1967300"/>
          <a:ext cx="3000000" cy="3000000"/>
        </p:xfrm>
        <a:graphic>
          <a:graphicData uri="http://schemas.openxmlformats.org/drawingml/2006/table">
            <a:tbl>
              <a:tblPr>
                <a:noFill/>
                <a:tableStyleId>{21827803-4AC3-40CD-B94D-B0451722CA14}</a:tableStyleId>
              </a:tblPr>
              <a:tblGrid>
                <a:gridCol w="1612425"/>
                <a:gridCol w="2241500"/>
                <a:gridCol w="2291650"/>
                <a:gridCol w="1094650"/>
                <a:gridCol w="1343075"/>
              </a:tblGrid>
              <a:tr h="3810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en"/>
                        <a:t>Train Dataset of Classification Accuracy </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Test Dataset of Classification Accuracy </a:t>
                      </a:r>
                      <a:endParaRPr b="1"/>
                    </a:p>
                  </a:txBody>
                  <a:tcPr marT="91425" marB="91425" marR="91425" marL="91425" anchor="ctr"/>
                </a:tc>
                <a:tc>
                  <a:txBody>
                    <a:bodyPr/>
                    <a:lstStyle/>
                    <a:p>
                      <a:pPr indent="0" lvl="0" marL="0" rtl="0" algn="ctr">
                        <a:spcBef>
                          <a:spcPts val="0"/>
                        </a:spcBef>
                        <a:spcAft>
                          <a:spcPts val="0"/>
                        </a:spcAft>
                        <a:buNone/>
                      </a:pPr>
                      <a:r>
                        <a:rPr b="1" lang="en"/>
                        <a:t>Columns Used</a:t>
                      </a:r>
                      <a:endParaRPr b="1"/>
                    </a:p>
                  </a:txBody>
                  <a:tcPr marT="91425" marB="91425" marR="91425" marL="91425" anchor="ctr"/>
                </a:tc>
                <a:tc>
                  <a:txBody>
                    <a:bodyPr/>
                    <a:lstStyle/>
                    <a:p>
                      <a:pPr indent="0" lvl="0" marL="0" rtl="0" algn="ctr">
                        <a:spcBef>
                          <a:spcPts val="0"/>
                        </a:spcBef>
                        <a:spcAft>
                          <a:spcPts val="0"/>
                        </a:spcAft>
                        <a:buNone/>
                      </a:pPr>
                      <a:r>
                        <a:rPr b="1" lang="en"/>
                        <a:t>Memory Usage</a:t>
                      </a:r>
                      <a:endParaRPr b="1"/>
                    </a:p>
                    <a:p>
                      <a:pPr indent="0" lvl="0" marL="0" rtl="0" algn="ctr">
                        <a:spcBef>
                          <a:spcPts val="0"/>
                        </a:spcBef>
                        <a:spcAft>
                          <a:spcPts val="0"/>
                        </a:spcAft>
                        <a:buNone/>
                      </a:pPr>
                      <a:r>
                        <a:rPr b="1" lang="en"/>
                        <a:t>(byte)</a:t>
                      </a:r>
                      <a:endParaRPr b="1"/>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Catboost</a:t>
                      </a:r>
                      <a:endParaRPr b="1"/>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0.7270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i="1" lang="en" sz="1600">
                          <a:solidFill>
                            <a:srgbClr val="434343"/>
                          </a:solidFill>
                        </a:rPr>
                        <a:t>0.7113</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38</a:t>
                      </a:r>
                      <a:endParaRPr i="1" sz="1600">
                        <a:solidFill>
                          <a:srgbClr val="434343"/>
                        </a:solidFill>
                      </a:endParaRPr>
                    </a:p>
                  </a:txBody>
                  <a:tcPr marT="91425" marB="91425" marR="91425" marL="91425" anchor="ctr"/>
                </a:tc>
                <a:tc>
                  <a:txBody>
                    <a:bodyPr/>
                    <a:lstStyle/>
                    <a:p>
                      <a:pPr indent="0" lvl="0" marL="0" rtl="0" algn="ctr">
                        <a:lnSpc>
                          <a:spcPct val="115000"/>
                        </a:lnSpc>
                        <a:spcBef>
                          <a:spcPts val="0"/>
                        </a:spcBef>
                        <a:spcAft>
                          <a:spcPts val="0"/>
                        </a:spcAft>
                        <a:buNone/>
                      </a:pPr>
                      <a:r>
                        <a:rPr i="1" lang="en" sz="1600">
                          <a:solidFill>
                            <a:srgbClr val="434343"/>
                          </a:solidFill>
                        </a:rPr>
                        <a:t>53,370,880</a:t>
                      </a:r>
                      <a:endParaRPr i="1" sz="1600">
                        <a:solidFill>
                          <a:srgbClr val="434343"/>
                        </a:solidFill>
                      </a:endParaRPr>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Catboost</a:t>
                      </a:r>
                      <a:r>
                        <a:rPr b="1" lang="en">
                          <a:solidFill>
                            <a:schemeClr val="dk1"/>
                          </a:solidFill>
                        </a:rPr>
                        <a:t> (Importance Features)</a:t>
                      </a:r>
                      <a:endParaRPr b="1"/>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i="1" lang="en" sz="1600">
                          <a:solidFill>
                            <a:srgbClr val="434343"/>
                          </a:solidFill>
                        </a:rPr>
                        <a:t>0.7284</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0.7120</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32</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t>43,363,840</a:t>
                      </a:r>
                      <a:endParaRPr i="1" sz="1600"/>
                    </a:p>
                  </a:txBody>
                  <a:tcPr marT="91425" marB="91425" marR="91425" marL="91425" anchor="ctr"/>
                </a:tc>
              </a:tr>
              <a:tr h="381000">
                <a:tc>
                  <a:txBody>
                    <a:bodyPr/>
                    <a:lstStyle/>
                    <a:p>
                      <a:pPr indent="0" lvl="0" marL="0" rtl="0" algn="ctr">
                        <a:spcBef>
                          <a:spcPts val="0"/>
                        </a:spcBef>
                        <a:spcAft>
                          <a:spcPts val="0"/>
                        </a:spcAft>
                        <a:buNone/>
                      </a:pPr>
                      <a:r>
                        <a:rPr b="1" lang="en"/>
                        <a:t>Differences</a:t>
                      </a:r>
                      <a:endParaRPr b="1"/>
                    </a:p>
                  </a:txBody>
                  <a:tcPr marT="91425" marB="91425" marR="91425" marL="91425" anchor="ctr"/>
                </a:tc>
                <a:tc>
                  <a:txBody>
                    <a:bodyPr/>
                    <a:lstStyle/>
                    <a:p>
                      <a:pPr indent="0" lvl="0" marL="0" rtl="0" algn="ctr">
                        <a:spcBef>
                          <a:spcPts val="0"/>
                        </a:spcBef>
                        <a:spcAft>
                          <a:spcPts val="0"/>
                        </a:spcAft>
                        <a:buNone/>
                      </a:pPr>
                      <a:r>
                        <a:rPr i="1" lang="en" sz="1600"/>
                        <a:t>0.0014</a:t>
                      </a:r>
                      <a:endParaRPr i="1" sz="1600"/>
                    </a:p>
                  </a:txBody>
                  <a:tcPr marT="91425" marB="91425" marR="91425" marL="91425" anchor="ctr"/>
                </a:tc>
                <a:tc>
                  <a:txBody>
                    <a:bodyPr/>
                    <a:lstStyle/>
                    <a:p>
                      <a:pPr indent="0" lvl="0" marL="0" rtl="0" algn="ctr">
                        <a:spcBef>
                          <a:spcPts val="0"/>
                        </a:spcBef>
                        <a:spcAft>
                          <a:spcPts val="0"/>
                        </a:spcAft>
                        <a:buNone/>
                      </a:pPr>
                      <a:r>
                        <a:rPr i="1" lang="en" sz="1600"/>
                        <a:t>0.0007</a:t>
                      </a:r>
                      <a:endParaRPr i="1" sz="1600"/>
                    </a:p>
                  </a:txBody>
                  <a:tcPr marT="91425" marB="91425" marR="91425" marL="91425" anchor="ctr"/>
                </a:tc>
                <a:tc>
                  <a:txBody>
                    <a:bodyPr/>
                    <a:lstStyle/>
                    <a:p>
                      <a:pPr indent="0" lvl="0" marL="0" rtl="0" algn="ctr">
                        <a:spcBef>
                          <a:spcPts val="0"/>
                        </a:spcBef>
                        <a:spcAft>
                          <a:spcPts val="0"/>
                        </a:spcAft>
                        <a:buNone/>
                      </a:pPr>
                      <a:r>
                        <a:rPr i="1" lang="en" sz="1600">
                          <a:solidFill>
                            <a:srgbClr val="434343"/>
                          </a:solidFill>
                        </a:rPr>
                        <a:t>6</a:t>
                      </a:r>
                      <a:endParaRPr i="1" sz="1600">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sz="1600"/>
                        <a:t>10,007,040</a:t>
                      </a:r>
                      <a:endParaRPr i="1" sz="1600"/>
                    </a:p>
                  </a:txBody>
                  <a:tcPr marT="91425" marB="91425" marR="91425" marL="91425" anchor="ctr"/>
                </a:tc>
              </a:tr>
            </a:tbl>
          </a:graphicData>
        </a:graphic>
      </p:graphicFrame>
      <p:pic>
        <p:nvPicPr>
          <p:cNvPr id="401" name="Google Shape;401;p53"/>
          <p:cNvPicPr preferRelativeResize="0"/>
          <p:nvPr/>
        </p:nvPicPr>
        <p:blipFill>
          <a:blip r:embed="rId3">
            <a:alphaModFix/>
          </a:blip>
          <a:stretch>
            <a:fillRect/>
          </a:stretch>
        </p:blipFill>
        <p:spPr>
          <a:xfrm>
            <a:off x="3281825" y="589875"/>
            <a:ext cx="357299" cy="357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405" name="Shape 405"/>
        <p:cNvGrpSpPr/>
        <p:nvPr/>
      </p:nvGrpSpPr>
      <p:grpSpPr>
        <a:xfrm>
          <a:off x="0" y="0"/>
          <a:ext cx="0" cy="0"/>
          <a:chOff x="0" y="0"/>
          <a:chExt cx="0" cy="0"/>
        </a:xfrm>
      </p:grpSpPr>
      <p:sp>
        <p:nvSpPr>
          <p:cNvPr id="406" name="Google Shape;406;p54"/>
          <p:cNvSpPr txBox="1"/>
          <p:nvPr>
            <p:ph type="title"/>
          </p:nvPr>
        </p:nvSpPr>
        <p:spPr>
          <a:xfrm>
            <a:off x="600250" y="117025"/>
            <a:ext cx="809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Squada One"/>
                <a:ea typeface="Squada One"/>
                <a:cs typeface="Squada One"/>
                <a:sym typeface="Squada One"/>
              </a:rPr>
              <a:t>BEST ACCURACY OUT OF MODELS</a:t>
            </a:r>
            <a:endParaRPr sz="3600">
              <a:solidFill>
                <a:srgbClr val="434343"/>
              </a:solidFill>
              <a:latin typeface="Squada One"/>
              <a:ea typeface="Squada One"/>
              <a:cs typeface="Squada One"/>
              <a:sym typeface="Squada One"/>
            </a:endParaRPr>
          </a:p>
        </p:txBody>
      </p:sp>
      <p:graphicFrame>
        <p:nvGraphicFramePr>
          <p:cNvPr id="407" name="Google Shape;407;p54"/>
          <p:cNvGraphicFramePr/>
          <p:nvPr/>
        </p:nvGraphicFramePr>
        <p:xfrm>
          <a:off x="199938" y="3404450"/>
          <a:ext cx="3000000" cy="3000000"/>
        </p:xfrm>
        <a:graphic>
          <a:graphicData uri="http://schemas.openxmlformats.org/drawingml/2006/table">
            <a:tbl>
              <a:tblPr>
                <a:noFill/>
                <a:tableStyleId>{21827803-4AC3-40CD-B94D-B0451722CA14}</a:tableStyleId>
              </a:tblPr>
              <a:tblGrid>
                <a:gridCol w="2097725"/>
                <a:gridCol w="922175"/>
                <a:gridCol w="1158450"/>
                <a:gridCol w="885925"/>
                <a:gridCol w="1283375"/>
                <a:gridCol w="982475"/>
                <a:gridCol w="1413975"/>
              </a:tblGrid>
              <a:tr h="353625">
                <a:tc>
                  <a:txBody>
                    <a:bodyPr/>
                    <a:lstStyle/>
                    <a:p>
                      <a:pPr indent="0" lvl="0" marL="0" rtl="0" algn="ctr">
                        <a:spcBef>
                          <a:spcPts val="0"/>
                        </a:spcBef>
                        <a:spcAft>
                          <a:spcPts val="0"/>
                        </a:spcAft>
                        <a:buNone/>
                      </a:pPr>
                      <a:r>
                        <a:t/>
                      </a:r>
                      <a:endParaRPr b="1" sz="1300"/>
                    </a:p>
                  </a:txBody>
                  <a:tcPr marT="91425" marB="91425" marR="91425" marL="91425" anchor="ctr"/>
                </a:tc>
                <a:tc>
                  <a:txBody>
                    <a:bodyPr/>
                    <a:lstStyle/>
                    <a:p>
                      <a:pPr indent="0" lvl="0" marL="0" rtl="0" algn="ctr">
                        <a:spcBef>
                          <a:spcPts val="0"/>
                        </a:spcBef>
                        <a:spcAft>
                          <a:spcPts val="0"/>
                        </a:spcAft>
                        <a:buNone/>
                      </a:pPr>
                      <a:r>
                        <a:rPr b="1" lang="en" sz="1300"/>
                        <a:t>Decision Tree</a:t>
                      </a:r>
                      <a:endParaRPr b="1" sz="1300"/>
                    </a:p>
                  </a:txBody>
                  <a:tcPr marT="91425" marB="91425" marR="91425" marL="91425" anchor="ctr"/>
                </a:tc>
                <a:tc>
                  <a:txBody>
                    <a:bodyPr/>
                    <a:lstStyle/>
                    <a:p>
                      <a:pPr indent="0" lvl="0" marL="0" rtl="0" algn="ctr">
                        <a:spcBef>
                          <a:spcPts val="0"/>
                        </a:spcBef>
                        <a:spcAft>
                          <a:spcPts val="0"/>
                        </a:spcAft>
                        <a:buNone/>
                      </a:pPr>
                      <a:r>
                        <a:rPr b="1" lang="en" sz="1300"/>
                        <a:t>Decision Tree (Importance Features)</a:t>
                      </a:r>
                      <a:endParaRPr b="1" sz="1300"/>
                    </a:p>
                  </a:txBody>
                  <a:tcPr marT="91425" marB="91425" marR="91425" marL="91425" anchor="ctr"/>
                </a:tc>
                <a:tc>
                  <a:txBody>
                    <a:bodyPr/>
                    <a:lstStyle/>
                    <a:p>
                      <a:pPr indent="0" lvl="0" marL="0" rtl="0" algn="ctr">
                        <a:spcBef>
                          <a:spcPts val="0"/>
                        </a:spcBef>
                        <a:spcAft>
                          <a:spcPts val="0"/>
                        </a:spcAft>
                        <a:buNone/>
                      </a:pPr>
                      <a:r>
                        <a:rPr b="1" lang="en" sz="1300"/>
                        <a:t>Random Forest</a:t>
                      </a:r>
                      <a:endParaRPr b="1" sz="1300"/>
                    </a:p>
                  </a:txBody>
                  <a:tcPr marT="91425" marB="91425" marR="91425" marL="91425" anchor="ctr">
                    <a:lnR cap="flat" cmpd="sng" w="38100">
                      <a:solidFill>
                        <a:srgbClr val="FFFF00"/>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b="1" lang="en" sz="1300">
                          <a:solidFill>
                            <a:schemeClr val="dk1"/>
                          </a:solidFill>
                          <a:highlight>
                            <a:schemeClr val="accent6"/>
                          </a:highlight>
                        </a:rPr>
                        <a:t>Random Forest </a:t>
                      </a:r>
                      <a:r>
                        <a:rPr b="1" lang="en" sz="1300">
                          <a:solidFill>
                            <a:schemeClr val="dk1"/>
                          </a:solidFill>
                          <a:highlight>
                            <a:schemeClr val="accent6"/>
                          </a:highlight>
                        </a:rPr>
                        <a:t>(Importance Features)</a:t>
                      </a:r>
                      <a:endParaRPr b="1" sz="1300">
                        <a:highlight>
                          <a:schemeClr val="accent6"/>
                        </a:highlight>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300">
                          <a:solidFill>
                            <a:schemeClr val="dk1"/>
                          </a:solidFill>
                        </a:rPr>
                        <a:t>Cat Boost</a:t>
                      </a:r>
                      <a:endParaRPr b="1" sz="1300"/>
                    </a:p>
                  </a:txBody>
                  <a:tcPr marT="91425" marB="91425" marR="91425" marL="91425" anchor="ctr">
                    <a:lnL cap="flat" cmpd="sng" w="38100">
                      <a:solidFill>
                        <a:srgbClr val="FFFF00"/>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100"/>
                        <a:buFont typeface="Arial"/>
                        <a:buNone/>
                      </a:pPr>
                      <a:r>
                        <a:rPr b="1" lang="en" sz="1300">
                          <a:solidFill>
                            <a:schemeClr val="dk1"/>
                          </a:solidFill>
                        </a:rPr>
                        <a:t>Cat Boost</a:t>
                      </a:r>
                      <a:r>
                        <a:rPr b="1" lang="en" sz="1300">
                          <a:solidFill>
                            <a:schemeClr val="dk1"/>
                          </a:solidFill>
                        </a:rPr>
                        <a:t> (Importance Features)</a:t>
                      </a:r>
                      <a:endParaRPr b="1"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 sz="1300">
                          <a:solidFill>
                            <a:schemeClr val="dk1"/>
                          </a:solidFill>
                        </a:rPr>
                        <a:t>Test Dataset of </a:t>
                      </a:r>
                      <a:r>
                        <a:rPr b="1" lang="en" sz="1300"/>
                        <a:t>Classification Accuracy</a:t>
                      </a:r>
                      <a:endParaRPr b="1" sz="1300"/>
                    </a:p>
                  </a:txBody>
                  <a:tcPr marT="91425" marB="91425" marR="91425" marL="91425" anchor="ctr"/>
                </a:tc>
                <a:tc>
                  <a:txBody>
                    <a:bodyPr/>
                    <a:lstStyle/>
                    <a:p>
                      <a:pPr indent="0" lvl="0" marL="0" rtl="0" algn="ctr">
                        <a:spcBef>
                          <a:spcPts val="0"/>
                        </a:spcBef>
                        <a:spcAft>
                          <a:spcPts val="0"/>
                        </a:spcAft>
                        <a:buNone/>
                      </a:pPr>
                      <a:r>
                        <a:rPr i="1" lang="en">
                          <a:solidFill>
                            <a:srgbClr val="434343"/>
                          </a:solidFill>
                        </a:rPr>
                        <a:t>0.6550</a:t>
                      </a:r>
                      <a:endParaRPr i="1">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a:solidFill>
                            <a:srgbClr val="434343"/>
                          </a:solidFill>
                        </a:rPr>
                        <a:t>0.6550</a:t>
                      </a:r>
                      <a:endParaRPr i="1">
                        <a:solidFill>
                          <a:srgbClr val="434343"/>
                        </a:solidFill>
                      </a:endParaRPr>
                    </a:p>
                  </a:txBody>
                  <a:tcPr marT="91425" marB="91425" marR="91425" marL="91425" anchor="ctr"/>
                </a:tc>
                <a:tc>
                  <a:txBody>
                    <a:bodyPr/>
                    <a:lstStyle/>
                    <a:p>
                      <a:pPr indent="0" lvl="0" marL="0" rtl="0" algn="ctr">
                        <a:spcBef>
                          <a:spcPts val="0"/>
                        </a:spcBef>
                        <a:spcAft>
                          <a:spcPts val="0"/>
                        </a:spcAft>
                        <a:buNone/>
                      </a:pPr>
                      <a:r>
                        <a:rPr i="1" lang="en">
                          <a:solidFill>
                            <a:srgbClr val="434343"/>
                          </a:solidFill>
                        </a:rPr>
                        <a:t>0.7179</a:t>
                      </a:r>
                      <a:endParaRPr i="1">
                        <a:solidFill>
                          <a:srgbClr val="434343"/>
                        </a:solidFill>
                      </a:endParaRPr>
                    </a:p>
                  </a:txBody>
                  <a:tcPr marT="91425" marB="91425" marR="91425" marL="91425" anchor="ctr">
                    <a:lnR cap="flat" cmpd="sng" w="38100">
                      <a:solidFill>
                        <a:srgbClr val="FFFF00"/>
                      </a:solidFill>
                      <a:prstDash val="solid"/>
                      <a:round/>
                      <a:headEnd len="sm" w="sm" type="none"/>
                      <a:tailEnd len="sm" w="sm" type="none"/>
                    </a:lnR>
                  </a:tcPr>
                </a:tc>
                <a:tc>
                  <a:txBody>
                    <a:bodyPr/>
                    <a:lstStyle/>
                    <a:p>
                      <a:pPr indent="0" lvl="0" marL="0" rtl="0" algn="ctr">
                        <a:spcBef>
                          <a:spcPts val="0"/>
                        </a:spcBef>
                        <a:spcAft>
                          <a:spcPts val="0"/>
                        </a:spcAft>
                        <a:buNone/>
                      </a:pPr>
                      <a:r>
                        <a:rPr i="1" lang="en">
                          <a:solidFill>
                            <a:srgbClr val="434343"/>
                          </a:solidFill>
                          <a:highlight>
                            <a:schemeClr val="accent6"/>
                          </a:highlight>
                        </a:rPr>
                        <a:t>0.7231</a:t>
                      </a:r>
                      <a:endParaRPr i="1">
                        <a:solidFill>
                          <a:srgbClr val="434343"/>
                        </a:solidFill>
                        <a:highlight>
                          <a:schemeClr val="accent6"/>
                        </a:highlight>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i="1" lang="en">
                          <a:solidFill>
                            <a:srgbClr val="434343"/>
                          </a:solidFill>
                        </a:rPr>
                        <a:t>0.7113</a:t>
                      </a:r>
                      <a:endParaRPr i="1">
                        <a:solidFill>
                          <a:srgbClr val="434343"/>
                        </a:solidFill>
                      </a:endParaRPr>
                    </a:p>
                  </a:txBody>
                  <a:tcPr marT="91425" marB="91425" marR="91425" marL="91425" anchor="ctr">
                    <a:lnL cap="flat" cmpd="sng" w="38100">
                      <a:solidFill>
                        <a:srgbClr val="FFFF00"/>
                      </a:solidFill>
                      <a:prstDash val="solid"/>
                      <a:round/>
                      <a:headEnd len="sm" w="sm" type="none"/>
                      <a:tailEnd len="sm" w="sm" type="none"/>
                    </a:lnL>
                  </a:tcPr>
                </a:tc>
                <a:tc>
                  <a:txBody>
                    <a:bodyPr/>
                    <a:lstStyle/>
                    <a:p>
                      <a:pPr indent="0" lvl="0" marL="0" rtl="0" algn="ctr">
                        <a:spcBef>
                          <a:spcPts val="0"/>
                        </a:spcBef>
                        <a:spcAft>
                          <a:spcPts val="0"/>
                        </a:spcAft>
                        <a:buNone/>
                      </a:pPr>
                      <a:r>
                        <a:rPr i="1" lang="en">
                          <a:solidFill>
                            <a:srgbClr val="434343"/>
                          </a:solidFill>
                        </a:rPr>
                        <a:t>0.7120</a:t>
                      </a:r>
                      <a:endParaRPr i="1">
                        <a:solidFill>
                          <a:srgbClr val="434343"/>
                        </a:solidFill>
                      </a:endParaRPr>
                    </a:p>
                  </a:txBody>
                  <a:tcPr marT="91425" marB="91425" marR="91425" marL="91425" anchor="ctr"/>
                </a:tc>
              </a:tr>
            </a:tbl>
          </a:graphicData>
        </a:graphic>
      </p:graphicFrame>
      <p:pic>
        <p:nvPicPr>
          <p:cNvPr id="408" name="Google Shape;408;p54"/>
          <p:cNvPicPr preferRelativeResize="0"/>
          <p:nvPr/>
        </p:nvPicPr>
        <p:blipFill>
          <a:blip r:embed="rId3">
            <a:alphaModFix/>
          </a:blip>
          <a:stretch>
            <a:fillRect/>
          </a:stretch>
        </p:blipFill>
        <p:spPr>
          <a:xfrm>
            <a:off x="199950" y="289425"/>
            <a:ext cx="400300" cy="400300"/>
          </a:xfrm>
          <a:prstGeom prst="rect">
            <a:avLst/>
          </a:prstGeom>
          <a:noFill/>
          <a:ln>
            <a:noFill/>
          </a:ln>
        </p:spPr>
      </p:pic>
      <p:pic>
        <p:nvPicPr>
          <p:cNvPr id="409" name="Google Shape;409;p54"/>
          <p:cNvPicPr preferRelativeResize="0"/>
          <p:nvPr/>
        </p:nvPicPr>
        <p:blipFill>
          <a:blip r:embed="rId4">
            <a:alphaModFix/>
          </a:blip>
          <a:stretch>
            <a:fillRect/>
          </a:stretch>
        </p:blipFill>
        <p:spPr>
          <a:xfrm>
            <a:off x="2408725" y="810062"/>
            <a:ext cx="4384112" cy="24419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413" name="Shape 413"/>
        <p:cNvGrpSpPr/>
        <p:nvPr/>
      </p:nvGrpSpPr>
      <p:grpSpPr>
        <a:xfrm>
          <a:off x="0" y="0"/>
          <a:ext cx="0" cy="0"/>
          <a:chOff x="0" y="0"/>
          <a:chExt cx="0" cy="0"/>
        </a:xfrm>
      </p:grpSpPr>
      <p:sp>
        <p:nvSpPr>
          <p:cNvPr id="414" name="Google Shape;414;p55"/>
          <p:cNvSpPr txBox="1"/>
          <p:nvPr>
            <p:ph type="ctrTitle"/>
          </p:nvPr>
        </p:nvSpPr>
        <p:spPr>
          <a:xfrm flipH="1">
            <a:off x="718188" y="169450"/>
            <a:ext cx="8082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OUTCOME</a:t>
            </a:r>
            <a:endParaRPr>
              <a:solidFill>
                <a:srgbClr val="434343"/>
              </a:solidFill>
            </a:endParaRPr>
          </a:p>
        </p:txBody>
      </p:sp>
      <p:pic>
        <p:nvPicPr>
          <p:cNvPr id="415" name="Google Shape;415;p55"/>
          <p:cNvPicPr preferRelativeResize="0"/>
          <p:nvPr/>
        </p:nvPicPr>
        <p:blipFill>
          <a:blip r:embed="rId3">
            <a:alphaModFix/>
          </a:blip>
          <a:stretch>
            <a:fillRect/>
          </a:stretch>
        </p:blipFill>
        <p:spPr>
          <a:xfrm>
            <a:off x="343513" y="376450"/>
            <a:ext cx="373925" cy="373925"/>
          </a:xfrm>
          <a:prstGeom prst="rect">
            <a:avLst/>
          </a:prstGeom>
          <a:noFill/>
          <a:ln>
            <a:noFill/>
          </a:ln>
        </p:spPr>
      </p:pic>
      <p:pic>
        <p:nvPicPr>
          <p:cNvPr id="416" name="Google Shape;416;p55"/>
          <p:cNvPicPr preferRelativeResize="0"/>
          <p:nvPr/>
        </p:nvPicPr>
        <p:blipFill>
          <a:blip r:embed="rId4">
            <a:alphaModFix/>
          </a:blip>
          <a:stretch>
            <a:fillRect/>
          </a:stretch>
        </p:blipFill>
        <p:spPr>
          <a:xfrm>
            <a:off x="134375" y="1122538"/>
            <a:ext cx="2453925" cy="3541875"/>
          </a:xfrm>
          <a:prstGeom prst="rect">
            <a:avLst/>
          </a:prstGeom>
          <a:noFill/>
          <a:ln>
            <a:noFill/>
          </a:ln>
        </p:spPr>
      </p:pic>
      <p:grpSp>
        <p:nvGrpSpPr>
          <p:cNvPr id="417" name="Google Shape;417;p55"/>
          <p:cNvGrpSpPr/>
          <p:nvPr/>
        </p:nvGrpSpPr>
        <p:grpSpPr>
          <a:xfrm>
            <a:off x="2588300" y="1593700"/>
            <a:ext cx="4048387" cy="2195307"/>
            <a:chOff x="2910320" y="376449"/>
            <a:chExt cx="4718400" cy="2195307"/>
          </a:xfrm>
        </p:grpSpPr>
        <p:pic>
          <p:nvPicPr>
            <p:cNvPr id="418" name="Google Shape;418;p55"/>
            <p:cNvPicPr preferRelativeResize="0"/>
            <p:nvPr/>
          </p:nvPicPr>
          <p:blipFill>
            <a:blip r:embed="rId5">
              <a:alphaModFix/>
            </a:blip>
            <a:stretch>
              <a:fillRect/>
            </a:stretch>
          </p:blipFill>
          <p:spPr>
            <a:xfrm>
              <a:off x="3303094" y="839956"/>
              <a:ext cx="3328303" cy="1731800"/>
            </a:xfrm>
            <a:prstGeom prst="rect">
              <a:avLst/>
            </a:prstGeom>
            <a:noFill/>
            <a:ln>
              <a:noFill/>
            </a:ln>
          </p:spPr>
        </p:pic>
        <p:sp>
          <p:nvSpPr>
            <p:cNvPr id="419" name="Google Shape;419;p55"/>
            <p:cNvSpPr txBox="1"/>
            <p:nvPr/>
          </p:nvSpPr>
          <p:spPr>
            <a:xfrm>
              <a:off x="2910320" y="376449"/>
              <a:ext cx="47184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Probability of damage grade for each building</a:t>
              </a:r>
              <a:endParaRPr b="1">
                <a:latin typeface="Roboto Condensed"/>
                <a:ea typeface="Roboto Condensed"/>
                <a:cs typeface="Roboto Condensed"/>
                <a:sym typeface="Roboto Condensed"/>
              </a:endParaRPr>
            </a:p>
          </p:txBody>
        </p:sp>
      </p:grpSp>
      <p:pic>
        <p:nvPicPr>
          <p:cNvPr id="420" name="Google Shape;420;p55"/>
          <p:cNvPicPr preferRelativeResize="0"/>
          <p:nvPr/>
        </p:nvPicPr>
        <p:blipFill>
          <a:blip r:embed="rId6">
            <a:alphaModFix/>
          </a:blip>
          <a:stretch>
            <a:fillRect/>
          </a:stretch>
        </p:blipFill>
        <p:spPr>
          <a:xfrm>
            <a:off x="6208575" y="1391575"/>
            <a:ext cx="2875150" cy="2599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424" name="Shape 424"/>
        <p:cNvGrpSpPr/>
        <p:nvPr/>
      </p:nvGrpSpPr>
      <p:grpSpPr>
        <a:xfrm>
          <a:off x="0" y="0"/>
          <a:ext cx="0" cy="0"/>
          <a:chOff x="0" y="0"/>
          <a:chExt cx="0" cy="0"/>
        </a:xfrm>
      </p:grpSpPr>
      <p:sp>
        <p:nvSpPr>
          <p:cNvPr id="425" name="Google Shape;425;p56"/>
          <p:cNvSpPr txBox="1"/>
          <p:nvPr>
            <p:ph type="ctrTitle"/>
          </p:nvPr>
        </p:nvSpPr>
        <p:spPr>
          <a:xfrm flipH="1">
            <a:off x="3075801" y="3449875"/>
            <a:ext cx="31968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Merriweather"/>
                <a:ea typeface="Merriweather"/>
                <a:cs typeface="Merriweather"/>
                <a:sym typeface="Merriweather"/>
              </a:rPr>
              <a:t>Contribution is the same</a:t>
            </a:r>
            <a:endParaRPr sz="1800">
              <a:solidFill>
                <a:srgbClr val="434343"/>
              </a:solidFill>
              <a:latin typeface="Merriweather"/>
              <a:ea typeface="Merriweather"/>
              <a:cs typeface="Merriweather"/>
              <a:sym typeface="Merriweather"/>
            </a:endParaRPr>
          </a:p>
        </p:txBody>
      </p:sp>
      <p:pic>
        <p:nvPicPr>
          <p:cNvPr id="426" name="Google Shape;426;p56"/>
          <p:cNvPicPr preferRelativeResize="0"/>
          <p:nvPr/>
        </p:nvPicPr>
        <p:blipFill>
          <a:blip r:embed="rId3">
            <a:alphaModFix/>
          </a:blip>
          <a:stretch>
            <a:fillRect/>
          </a:stretch>
        </p:blipFill>
        <p:spPr>
          <a:xfrm>
            <a:off x="3367275" y="1451450"/>
            <a:ext cx="2409449" cy="1998425"/>
          </a:xfrm>
          <a:prstGeom prst="rect">
            <a:avLst/>
          </a:prstGeom>
          <a:noFill/>
          <a:ln>
            <a:noFill/>
          </a:ln>
        </p:spPr>
      </p:pic>
      <p:pic>
        <p:nvPicPr>
          <p:cNvPr id="427" name="Google Shape;427;p56"/>
          <p:cNvPicPr preferRelativeResize="0"/>
          <p:nvPr/>
        </p:nvPicPr>
        <p:blipFill>
          <a:blip r:embed="rId4">
            <a:alphaModFix/>
          </a:blip>
          <a:stretch>
            <a:fillRect/>
          </a:stretch>
        </p:blipFill>
        <p:spPr>
          <a:xfrm>
            <a:off x="3600675" y="683680"/>
            <a:ext cx="1942650" cy="1400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12" name="Shape 212"/>
        <p:cNvGrpSpPr/>
        <p:nvPr/>
      </p:nvGrpSpPr>
      <p:grpSpPr>
        <a:xfrm>
          <a:off x="0" y="0"/>
          <a:ext cx="0" cy="0"/>
          <a:chOff x="0" y="0"/>
          <a:chExt cx="0" cy="0"/>
        </a:xfrm>
      </p:grpSpPr>
      <p:sp>
        <p:nvSpPr>
          <p:cNvPr id="213" name="Google Shape;213;p31"/>
          <p:cNvSpPr/>
          <p:nvPr/>
        </p:nvSpPr>
        <p:spPr>
          <a:xfrm>
            <a:off x="2333038" y="1890212"/>
            <a:ext cx="604508" cy="59852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FFFFFF"/>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4343"/>
              </a:solidFill>
            </a:endParaRPr>
          </a:p>
        </p:txBody>
      </p:sp>
      <p:sp>
        <p:nvSpPr>
          <p:cNvPr id="214" name="Google Shape;214;p31"/>
          <p:cNvSpPr txBox="1"/>
          <p:nvPr>
            <p:ph type="ctrTitle"/>
          </p:nvPr>
        </p:nvSpPr>
        <p:spPr>
          <a:xfrm flipH="1">
            <a:off x="2866453" y="1966400"/>
            <a:ext cx="26676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PROBLEM</a:t>
            </a:r>
            <a:r>
              <a:rPr lang="en">
                <a:solidFill>
                  <a:srgbClr val="434343"/>
                </a:solidFill>
              </a:rPr>
              <a:t> STATEMENT</a:t>
            </a:r>
            <a:endParaRPr>
              <a:solidFill>
                <a:srgbClr val="434343"/>
              </a:solidFill>
            </a:endParaRPr>
          </a:p>
        </p:txBody>
      </p:sp>
      <p:sp>
        <p:nvSpPr>
          <p:cNvPr id="215" name="Google Shape;215;p31"/>
          <p:cNvSpPr txBox="1"/>
          <p:nvPr>
            <p:ph idx="1" type="subTitle"/>
          </p:nvPr>
        </p:nvSpPr>
        <p:spPr>
          <a:xfrm>
            <a:off x="1610450" y="2809300"/>
            <a:ext cx="3441600" cy="17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Our </a:t>
            </a:r>
            <a:r>
              <a:rPr b="1" lang="en">
                <a:solidFill>
                  <a:srgbClr val="434343"/>
                </a:solidFill>
                <a:latin typeface="Roboto Condensed"/>
                <a:ea typeface="Roboto Condensed"/>
                <a:cs typeface="Roboto Condensed"/>
                <a:sym typeface="Roboto Condensed"/>
              </a:rPr>
              <a:t>objective</a:t>
            </a:r>
            <a:r>
              <a:rPr lang="en">
                <a:solidFill>
                  <a:srgbClr val="434343"/>
                </a:solidFill>
              </a:rPr>
              <a:t> is to successfully</a:t>
            </a:r>
            <a:r>
              <a:rPr b="1" lang="en">
                <a:solidFill>
                  <a:srgbClr val="434343"/>
                </a:solidFill>
                <a:latin typeface="Roboto Condensed"/>
                <a:ea typeface="Roboto Condensed"/>
                <a:cs typeface="Roboto Condensed"/>
                <a:sym typeface="Roboto Condensed"/>
              </a:rPr>
              <a:t> predict</a:t>
            </a:r>
            <a:r>
              <a:rPr lang="en">
                <a:solidFill>
                  <a:srgbClr val="434343"/>
                </a:solidFill>
              </a:rPr>
              <a:t> the </a:t>
            </a:r>
            <a:r>
              <a:rPr b="1" lang="en">
                <a:solidFill>
                  <a:srgbClr val="434343"/>
                </a:solidFill>
                <a:latin typeface="Roboto Condensed"/>
                <a:ea typeface="Roboto Condensed"/>
                <a:cs typeface="Roboto Condensed"/>
                <a:sym typeface="Roboto Condensed"/>
              </a:rPr>
              <a:t>level of damage</a:t>
            </a:r>
            <a:r>
              <a:rPr lang="en">
                <a:solidFill>
                  <a:srgbClr val="434343"/>
                </a:solidFill>
              </a:rPr>
              <a:t> grade to buildings caused by the </a:t>
            </a:r>
            <a:r>
              <a:rPr b="1" lang="en">
                <a:solidFill>
                  <a:srgbClr val="434343"/>
                </a:solidFill>
                <a:latin typeface="Roboto Condensed"/>
                <a:ea typeface="Roboto Condensed"/>
                <a:cs typeface="Roboto Condensed"/>
                <a:sym typeface="Roboto Condensed"/>
              </a:rPr>
              <a:t>2015 Gorkha earthquake</a:t>
            </a:r>
            <a:r>
              <a:rPr lang="en">
                <a:solidFill>
                  <a:srgbClr val="434343"/>
                </a:solidFill>
              </a:rPr>
              <a:t> in Nepal with the highest possible accuracy.</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19" name="Shape 219"/>
        <p:cNvGrpSpPr/>
        <p:nvPr/>
      </p:nvGrpSpPr>
      <p:grpSpPr>
        <a:xfrm>
          <a:off x="0" y="0"/>
          <a:ext cx="0" cy="0"/>
          <a:chOff x="0" y="0"/>
          <a:chExt cx="0" cy="0"/>
        </a:xfrm>
      </p:grpSpPr>
      <p:pic>
        <p:nvPicPr>
          <p:cNvPr id="220" name="Google Shape;220;p32"/>
          <p:cNvPicPr preferRelativeResize="0"/>
          <p:nvPr/>
        </p:nvPicPr>
        <p:blipFill>
          <a:blip r:embed="rId3">
            <a:alphaModFix/>
          </a:blip>
          <a:stretch>
            <a:fillRect/>
          </a:stretch>
        </p:blipFill>
        <p:spPr>
          <a:xfrm>
            <a:off x="1245850" y="1171325"/>
            <a:ext cx="5877450" cy="3808125"/>
          </a:xfrm>
          <a:prstGeom prst="rect">
            <a:avLst/>
          </a:prstGeom>
          <a:noFill/>
          <a:ln>
            <a:noFill/>
          </a:ln>
        </p:spPr>
      </p:pic>
      <p:sp>
        <p:nvSpPr>
          <p:cNvPr id="221" name="Google Shape;221;p32"/>
          <p:cNvSpPr txBox="1"/>
          <p:nvPr>
            <p:ph type="ctrTitle"/>
          </p:nvPr>
        </p:nvSpPr>
        <p:spPr>
          <a:xfrm flipH="1">
            <a:off x="1358700" y="500825"/>
            <a:ext cx="34875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EXPLORATORY DATA</a:t>
            </a:r>
            <a:endParaRPr>
              <a:solidFill>
                <a:srgbClr val="434343"/>
              </a:solidFill>
            </a:endParaRPr>
          </a:p>
        </p:txBody>
      </p:sp>
      <p:pic>
        <p:nvPicPr>
          <p:cNvPr id="222" name="Google Shape;222;p32"/>
          <p:cNvPicPr preferRelativeResize="0"/>
          <p:nvPr/>
        </p:nvPicPr>
        <p:blipFill>
          <a:blip r:embed="rId4">
            <a:alphaModFix/>
          </a:blip>
          <a:stretch>
            <a:fillRect/>
          </a:stretch>
        </p:blipFill>
        <p:spPr>
          <a:xfrm>
            <a:off x="916475" y="691178"/>
            <a:ext cx="366025" cy="366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26" name="Shape 226"/>
        <p:cNvGrpSpPr/>
        <p:nvPr/>
      </p:nvGrpSpPr>
      <p:grpSpPr>
        <a:xfrm>
          <a:off x="0" y="0"/>
          <a:ext cx="0" cy="0"/>
          <a:chOff x="0" y="0"/>
          <a:chExt cx="0" cy="0"/>
        </a:xfrm>
      </p:grpSpPr>
      <p:sp>
        <p:nvSpPr>
          <p:cNvPr id="227" name="Google Shape;227;p33"/>
          <p:cNvSpPr txBox="1"/>
          <p:nvPr>
            <p:ph type="ctrTitle"/>
          </p:nvPr>
        </p:nvSpPr>
        <p:spPr>
          <a:xfrm flipH="1">
            <a:off x="967500" y="71075"/>
            <a:ext cx="36630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EXPLORATORY DATA</a:t>
            </a:r>
            <a:endParaRPr>
              <a:solidFill>
                <a:srgbClr val="434343"/>
              </a:solidFill>
            </a:endParaRPr>
          </a:p>
        </p:txBody>
      </p:sp>
      <p:pic>
        <p:nvPicPr>
          <p:cNvPr id="228" name="Google Shape;228;p33"/>
          <p:cNvPicPr preferRelativeResize="0"/>
          <p:nvPr/>
        </p:nvPicPr>
        <p:blipFill>
          <a:blip r:embed="rId3">
            <a:alphaModFix/>
          </a:blip>
          <a:stretch>
            <a:fillRect/>
          </a:stretch>
        </p:blipFill>
        <p:spPr>
          <a:xfrm>
            <a:off x="152400" y="4988926"/>
            <a:ext cx="97123" cy="2174"/>
          </a:xfrm>
          <a:prstGeom prst="rect">
            <a:avLst/>
          </a:prstGeom>
          <a:noFill/>
          <a:ln>
            <a:noFill/>
          </a:ln>
        </p:spPr>
      </p:pic>
      <p:pic>
        <p:nvPicPr>
          <p:cNvPr id="229" name="Google Shape;229;p33"/>
          <p:cNvPicPr preferRelativeResize="0"/>
          <p:nvPr/>
        </p:nvPicPr>
        <p:blipFill>
          <a:blip r:embed="rId4">
            <a:alphaModFix/>
          </a:blip>
          <a:stretch>
            <a:fillRect/>
          </a:stretch>
        </p:blipFill>
        <p:spPr>
          <a:xfrm>
            <a:off x="1224375" y="741575"/>
            <a:ext cx="6725900" cy="4319275"/>
          </a:xfrm>
          <a:prstGeom prst="rect">
            <a:avLst/>
          </a:prstGeom>
          <a:noFill/>
          <a:ln>
            <a:noFill/>
          </a:ln>
        </p:spPr>
      </p:pic>
      <p:sp>
        <p:nvSpPr>
          <p:cNvPr id="230" name="Google Shape;230;p33"/>
          <p:cNvSpPr txBox="1"/>
          <p:nvPr/>
        </p:nvSpPr>
        <p:spPr>
          <a:xfrm>
            <a:off x="5814775" y="71075"/>
            <a:ext cx="2422800" cy="6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r-values</a:t>
            </a:r>
            <a:endParaRPr sz="2000">
              <a:solidFill>
                <a:srgbClr val="434343"/>
              </a:solidFill>
            </a:endParaRPr>
          </a:p>
        </p:txBody>
      </p:sp>
      <p:pic>
        <p:nvPicPr>
          <p:cNvPr id="231" name="Google Shape;231;p33"/>
          <p:cNvPicPr preferRelativeResize="0"/>
          <p:nvPr/>
        </p:nvPicPr>
        <p:blipFill rotWithShape="1">
          <a:blip r:embed="rId5">
            <a:alphaModFix/>
          </a:blip>
          <a:srcRect b="0" l="13387" r="13056" t="66064"/>
          <a:stretch/>
        </p:blipFill>
        <p:spPr>
          <a:xfrm>
            <a:off x="256212" y="2001025"/>
            <a:ext cx="8662226" cy="22468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35" name="Shape 235"/>
        <p:cNvGrpSpPr/>
        <p:nvPr/>
      </p:nvGrpSpPr>
      <p:grpSpPr>
        <a:xfrm>
          <a:off x="0" y="0"/>
          <a:ext cx="0" cy="0"/>
          <a:chOff x="0" y="0"/>
          <a:chExt cx="0" cy="0"/>
        </a:xfrm>
      </p:grpSpPr>
      <p:sp>
        <p:nvSpPr>
          <p:cNvPr id="236" name="Google Shape;236;p34"/>
          <p:cNvSpPr txBox="1"/>
          <p:nvPr>
            <p:ph type="ctrTitle"/>
          </p:nvPr>
        </p:nvSpPr>
        <p:spPr>
          <a:xfrm flipH="1">
            <a:off x="748800" y="500825"/>
            <a:ext cx="3777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MUD_MORTAR_STONE</a:t>
            </a:r>
            <a:endParaRPr>
              <a:solidFill>
                <a:srgbClr val="434343"/>
              </a:solidFill>
            </a:endParaRPr>
          </a:p>
        </p:txBody>
      </p:sp>
      <p:pic>
        <p:nvPicPr>
          <p:cNvPr id="237" name="Google Shape;237;p34"/>
          <p:cNvPicPr preferRelativeResize="0"/>
          <p:nvPr/>
        </p:nvPicPr>
        <p:blipFill>
          <a:blip r:embed="rId3">
            <a:alphaModFix/>
          </a:blip>
          <a:stretch>
            <a:fillRect/>
          </a:stretch>
        </p:blipFill>
        <p:spPr>
          <a:xfrm>
            <a:off x="347663" y="1190075"/>
            <a:ext cx="8143875" cy="3562350"/>
          </a:xfrm>
          <a:prstGeom prst="rect">
            <a:avLst/>
          </a:prstGeom>
          <a:noFill/>
          <a:ln>
            <a:noFill/>
          </a:ln>
        </p:spPr>
      </p:pic>
      <p:sp>
        <p:nvSpPr>
          <p:cNvPr id="238" name="Google Shape;238;p34"/>
          <p:cNvSpPr txBox="1"/>
          <p:nvPr/>
        </p:nvSpPr>
        <p:spPr>
          <a:xfrm>
            <a:off x="5894025" y="500825"/>
            <a:ext cx="2422800" cy="6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|r| = 0.29</a:t>
            </a:r>
            <a:endParaRPr sz="2000">
              <a:solidFill>
                <a:srgbClr val="434343"/>
              </a:solidFill>
            </a:endParaRPr>
          </a:p>
        </p:txBody>
      </p:sp>
      <p:sp>
        <p:nvSpPr>
          <p:cNvPr id="239" name="Google Shape;239;p34"/>
          <p:cNvSpPr txBox="1"/>
          <p:nvPr/>
        </p:nvSpPr>
        <p:spPr>
          <a:xfrm>
            <a:off x="9283350" y="2060250"/>
            <a:ext cx="24228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Find the codes to draw the line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Density Line </a:t>
            </a:r>
            <a:endParaRPr>
              <a:latin typeface="Roboto Condensed Light"/>
              <a:ea typeface="Roboto Condensed Light"/>
              <a:cs typeface="Roboto Condensed Light"/>
              <a:sym typeface="Roboto Condensed Light"/>
            </a:endParaRPr>
          </a:p>
        </p:txBody>
      </p:sp>
      <p:sp>
        <p:nvSpPr>
          <p:cNvPr id="240" name="Google Shape;240;p34"/>
          <p:cNvSpPr/>
          <p:nvPr/>
        </p:nvSpPr>
        <p:spPr>
          <a:xfrm>
            <a:off x="1279250" y="3355220"/>
            <a:ext cx="3273150" cy="994250"/>
          </a:xfrm>
          <a:custGeom>
            <a:rect b="b" l="l" r="r" t="t"/>
            <a:pathLst>
              <a:path extrusionOk="0" h="39770" w="130926">
                <a:moveTo>
                  <a:pt x="0" y="38711"/>
                </a:moveTo>
                <a:cubicBezTo>
                  <a:pt x="13438" y="20806"/>
                  <a:pt x="32839" y="-2533"/>
                  <a:pt x="55053" y="245"/>
                </a:cubicBezTo>
                <a:cubicBezTo>
                  <a:pt x="69930" y="2105"/>
                  <a:pt x="82672" y="12253"/>
                  <a:pt x="95283" y="20361"/>
                </a:cubicBezTo>
                <a:cubicBezTo>
                  <a:pt x="106662" y="27677"/>
                  <a:pt x="118826" y="33720"/>
                  <a:pt x="130926" y="39770"/>
                </a:cubicBezTo>
              </a:path>
            </a:pathLst>
          </a:custGeom>
          <a:noFill/>
          <a:ln cap="flat" cmpd="sng" w="9525">
            <a:solidFill>
              <a:srgbClr val="38761D"/>
            </a:solidFill>
            <a:prstDash val="solid"/>
            <a:round/>
            <a:headEnd len="med" w="med" type="none"/>
            <a:tailEnd len="med" w="med" type="none"/>
          </a:ln>
        </p:spPr>
      </p:sp>
      <p:sp>
        <p:nvSpPr>
          <p:cNvPr id="241" name="Google Shape;241;p34"/>
          <p:cNvSpPr/>
          <p:nvPr/>
        </p:nvSpPr>
        <p:spPr>
          <a:xfrm>
            <a:off x="5081750" y="1448489"/>
            <a:ext cx="3405475" cy="2906600"/>
          </a:xfrm>
          <a:custGeom>
            <a:rect b="b" l="l" r="r" t="t"/>
            <a:pathLst>
              <a:path extrusionOk="0" h="116264" w="136219">
                <a:moveTo>
                  <a:pt x="0" y="116039"/>
                </a:moveTo>
                <a:cubicBezTo>
                  <a:pt x="5261" y="116039"/>
                  <a:pt x="11807" y="116936"/>
                  <a:pt x="15527" y="113216"/>
                </a:cubicBezTo>
                <a:cubicBezTo>
                  <a:pt x="29521" y="99222"/>
                  <a:pt x="29841" y="76126"/>
                  <a:pt x="33878" y="56752"/>
                </a:cubicBezTo>
                <a:cubicBezTo>
                  <a:pt x="35770" y="47672"/>
                  <a:pt x="36785" y="38040"/>
                  <a:pt x="41289" y="29932"/>
                </a:cubicBezTo>
                <a:cubicBezTo>
                  <a:pt x="43160" y="26564"/>
                  <a:pt x="46353" y="23789"/>
                  <a:pt x="47288" y="20051"/>
                </a:cubicBezTo>
                <a:cubicBezTo>
                  <a:pt x="49412" y="11559"/>
                  <a:pt x="56276" y="3056"/>
                  <a:pt x="64580" y="288"/>
                </a:cubicBezTo>
                <a:cubicBezTo>
                  <a:pt x="68041" y="-866"/>
                  <a:pt x="71426" y="2815"/>
                  <a:pt x="74814" y="4170"/>
                </a:cubicBezTo>
                <a:cubicBezTo>
                  <a:pt x="85813" y="8569"/>
                  <a:pt x="96434" y="14850"/>
                  <a:pt x="104811" y="23227"/>
                </a:cubicBezTo>
                <a:cubicBezTo>
                  <a:pt x="127512" y="45928"/>
                  <a:pt x="136219" y="82171"/>
                  <a:pt x="136219" y="114275"/>
                </a:cubicBezTo>
              </a:path>
            </a:pathLst>
          </a:custGeom>
          <a:noFill/>
          <a:ln cap="flat" cmpd="sng" w="9525">
            <a:solidFill>
              <a:srgbClr val="E06666"/>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45" name="Shape 245"/>
        <p:cNvGrpSpPr/>
        <p:nvPr/>
      </p:nvGrpSpPr>
      <p:grpSpPr>
        <a:xfrm>
          <a:off x="0" y="0"/>
          <a:ext cx="0" cy="0"/>
          <a:chOff x="0" y="0"/>
          <a:chExt cx="0" cy="0"/>
        </a:xfrm>
      </p:grpSpPr>
      <p:sp>
        <p:nvSpPr>
          <p:cNvPr id="246" name="Google Shape;246;p35"/>
          <p:cNvSpPr txBox="1"/>
          <p:nvPr>
            <p:ph type="ctrTitle"/>
          </p:nvPr>
        </p:nvSpPr>
        <p:spPr>
          <a:xfrm flipH="1">
            <a:off x="748800" y="500825"/>
            <a:ext cx="3777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MUD_MORTAR_STONE</a:t>
            </a:r>
            <a:endParaRPr>
              <a:solidFill>
                <a:srgbClr val="434343"/>
              </a:solidFill>
            </a:endParaRPr>
          </a:p>
        </p:txBody>
      </p:sp>
      <p:sp>
        <p:nvSpPr>
          <p:cNvPr id="247" name="Google Shape;247;p35"/>
          <p:cNvSpPr txBox="1"/>
          <p:nvPr/>
        </p:nvSpPr>
        <p:spPr>
          <a:xfrm>
            <a:off x="5894025" y="500825"/>
            <a:ext cx="2422800" cy="6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|r| = 0.29</a:t>
            </a:r>
            <a:endParaRPr sz="2000">
              <a:solidFill>
                <a:srgbClr val="434343"/>
              </a:solidFill>
            </a:endParaRPr>
          </a:p>
        </p:txBody>
      </p:sp>
      <p:sp>
        <p:nvSpPr>
          <p:cNvPr id="248" name="Google Shape;248;p35"/>
          <p:cNvSpPr txBox="1"/>
          <p:nvPr/>
        </p:nvSpPr>
        <p:spPr>
          <a:xfrm>
            <a:off x="5724825" y="1321469"/>
            <a:ext cx="2761200" cy="17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Mud_mortar_brick = 1</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rPr lang="en" sz="1800">
                <a:solidFill>
                  <a:srgbClr val="434343"/>
                </a:solidFill>
                <a:latin typeface="Squada One"/>
                <a:ea typeface="Squada One"/>
                <a:cs typeface="Squada One"/>
                <a:sym typeface="Squada One"/>
              </a:rPr>
              <a:t>Size Arrangement</a:t>
            </a:r>
            <a:endParaRPr b="1">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434343"/>
                </a:solidFill>
                <a:latin typeface="Roboto"/>
                <a:ea typeface="Roboto"/>
                <a:cs typeface="Roboto"/>
                <a:sym typeface="Roboto"/>
              </a:rPr>
              <a:t>Damage_Grade</a:t>
            </a:r>
            <a:endParaRPr>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1 &lt; 3 &lt; 2</a:t>
            </a:r>
            <a:endParaRPr>
              <a:solidFill>
                <a:srgbClr val="434343"/>
              </a:solidFill>
              <a:latin typeface="Roboto"/>
              <a:ea typeface="Roboto"/>
              <a:cs typeface="Roboto"/>
              <a:sym typeface="Roboto"/>
            </a:endParaRPr>
          </a:p>
          <a:p>
            <a:pPr indent="0" lvl="0" marL="457200" rtl="0" algn="l">
              <a:spcBef>
                <a:spcPts val="0"/>
              </a:spcBef>
              <a:spcAft>
                <a:spcPts val="0"/>
              </a:spcAft>
              <a:buNone/>
            </a:pPr>
            <a:r>
              <a:t/>
            </a:r>
            <a:endParaRPr sz="1800">
              <a:solidFill>
                <a:srgbClr val="434343"/>
              </a:solidFill>
              <a:latin typeface="Squada One"/>
              <a:ea typeface="Squada One"/>
              <a:cs typeface="Squada One"/>
              <a:sym typeface="Squada One"/>
            </a:endParaRPr>
          </a:p>
        </p:txBody>
      </p:sp>
      <p:pic>
        <p:nvPicPr>
          <p:cNvPr id="249" name="Google Shape;249;p35"/>
          <p:cNvPicPr preferRelativeResize="0"/>
          <p:nvPr/>
        </p:nvPicPr>
        <p:blipFill>
          <a:blip r:embed="rId3">
            <a:alphaModFix/>
          </a:blip>
          <a:stretch>
            <a:fillRect/>
          </a:stretch>
        </p:blipFill>
        <p:spPr>
          <a:xfrm>
            <a:off x="488325" y="1274575"/>
            <a:ext cx="5020999" cy="3667376"/>
          </a:xfrm>
          <a:prstGeom prst="rect">
            <a:avLst/>
          </a:prstGeom>
          <a:noFill/>
          <a:ln cap="flat" cmpd="sng" w="38100">
            <a:solidFill>
              <a:srgbClr val="999999"/>
            </a:solidFill>
            <a:prstDash val="solid"/>
            <a:round/>
            <a:headEnd len="sm" w="sm" type="none"/>
            <a:tailEnd len="sm" w="sm" type="none"/>
          </a:ln>
        </p:spPr>
      </p:pic>
      <p:sp>
        <p:nvSpPr>
          <p:cNvPr id="250" name="Google Shape;250;p35"/>
          <p:cNvSpPr txBox="1"/>
          <p:nvPr/>
        </p:nvSpPr>
        <p:spPr>
          <a:xfrm>
            <a:off x="5792875" y="3230819"/>
            <a:ext cx="2761200" cy="17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Mud_mortar_brick = 0</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rPr lang="en" sz="1800">
                <a:solidFill>
                  <a:srgbClr val="434343"/>
                </a:solidFill>
                <a:latin typeface="Squada One"/>
                <a:ea typeface="Squada One"/>
                <a:cs typeface="Squada One"/>
                <a:sym typeface="Squada One"/>
              </a:rPr>
              <a:t>Size Arrangement</a:t>
            </a:r>
            <a:endParaRPr b="1">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434343"/>
                </a:solidFill>
                <a:latin typeface="Roboto"/>
                <a:ea typeface="Roboto"/>
                <a:cs typeface="Roboto"/>
                <a:sym typeface="Roboto"/>
              </a:rPr>
              <a:t>Damage_Grade</a:t>
            </a:r>
            <a:endParaRPr>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3 &lt; 1 &lt; 2</a:t>
            </a:r>
            <a:endParaRPr>
              <a:solidFill>
                <a:srgbClr val="43434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54" name="Shape 254"/>
        <p:cNvGrpSpPr/>
        <p:nvPr/>
      </p:nvGrpSpPr>
      <p:grpSpPr>
        <a:xfrm>
          <a:off x="0" y="0"/>
          <a:ext cx="0" cy="0"/>
          <a:chOff x="0" y="0"/>
          <a:chExt cx="0" cy="0"/>
        </a:xfrm>
      </p:grpSpPr>
      <p:sp>
        <p:nvSpPr>
          <p:cNvPr id="255" name="Google Shape;255;p36"/>
          <p:cNvSpPr txBox="1"/>
          <p:nvPr>
            <p:ph type="ctrTitle"/>
          </p:nvPr>
        </p:nvSpPr>
        <p:spPr>
          <a:xfrm flipH="1">
            <a:off x="748825" y="500825"/>
            <a:ext cx="46488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MUD_MORTAR_BRICK</a:t>
            </a:r>
            <a:endParaRPr>
              <a:solidFill>
                <a:srgbClr val="434343"/>
              </a:solidFill>
            </a:endParaRPr>
          </a:p>
        </p:txBody>
      </p:sp>
      <p:sp>
        <p:nvSpPr>
          <p:cNvPr id="256" name="Google Shape;256;p36"/>
          <p:cNvSpPr txBox="1"/>
          <p:nvPr/>
        </p:nvSpPr>
        <p:spPr>
          <a:xfrm>
            <a:off x="5894025" y="500825"/>
            <a:ext cx="2422800" cy="6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|r| = 0.015</a:t>
            </a:r>
            <a:endParaRPr sz="2000">
              <a:solidFill>
                <a:srgbClr val="434343"/>
              </a:solidFill>
            </a:endParaRPr>
          </a:p>
        </p:txBody>
      </p:sp>
      <p:pic>
        <p:nvPicPr>
          <p:cNvPr id="257" name="Google Shape;257;p36"/>
          <p:cNvPicPr preferRelativeResize="0"/>
          <p:nvPr/>
        </p:nvPicPr>
        <p:blipFill>
          <a:blip r:embed="rId3">
            <a:alphaModFix/>
          </a:blip>
          <a:stretch>
            <a:fillRect/>
          </a:stretch>
        </p:blipFill>
        <p:spPr>
          <a:xfrm>
            <a:off x="423850" y="1108825"/>
            <a:ext cx="8143875" cy="3562350"/>
          </a:xfrm>
          <a:prstGeom prst="rect">
            <a:avLst/>
          </a:prstGeom>
          <a:noFill/>
          <a:ln>
            <a:noFill/>
          </a:ln>
        </p:spPr>
      </p:pic>
      <p:sp>
        <p:nvSpPr>
          <p:cNvPr id="258" name="Google Shape;258;p36"/>
          <p:cNvSpPr/>
          <p:nvPr/>
        </p:nvSpPr>
        <p:spPr>
          <a:xfrm>
            <a:off x="1272625" y="1390905"/>
            <a:ext cx="3358300" cy="2916900"/>
          </a:xfrm>
          <a:custGeom>
            <a:rect b="b" l="l" r="r" t="t"/>
            <a:pathLst>
              <a:path extrusionOk="0" h="116676" w="134332">
                <a:moveTo>
                  <a:pt x="0" y="114908"/>
                </a:moveTo>
                <a:cubicBezTo>
                  <a:pt x="17320" y="114908"/>
                  <a:pt x="29832" y="91946"/>
                  <a:pt x="33229" y="74962"/>
                </a:cubicBezTo>
                <a:cubicBezTo>
                  <a:pt x="36357" y="59324"/>
                  <a:pt x="35565" y="42926"/>
                  <a:pt x="39946" y="27592"/>
                </a:cubicBezTo>
                <a:cubicBezTo>
                  <a:pt x="43426" y="15413"/>
                  <a:pt x="54040" y="2860"/>
                  <a:pt x="66459" y="372"/>
                </a:cubicBezTo>
                <a:cubicBezTo>
                  <a:pt x="80883" y="-2518"/>
                  <a:pt x="91494" y="17033"/>
                  <a:pt x="100042" y="29006"/>
                </a:cubicBezTo>
                <a:cubicBezTo>
                  <a:pt x="106030" y="37393"/>
                  <a:pt x="114372" y="44097"/>
                  <a:pt x="119484" y="53045"/>
                </a:cubicBezTo>
                <a:cubicBezTo>
                  <a:pt x="130288" y="71956"/>
                  <a:pt x="134332" y="94896"/>
                  <a:pt x="134332" y="116676"/>
                </a:cubicBezTo>
              </a:path>
            </a:pathLst>
          </a:custGeom>
          <a:noFill/>
          <a:ln cap="flat" cmpd="sng" w="9525">
            <a:solidFill>
              <a:srgbClr val="38761D"/>
            </a:solidFill>
            <a:prstDash val="solid"/>
            <a:round/>
            <a:headEnd len="med" w="med" type="none"/>
            <a:tailEnd len="med" w="med" type="none"/>
          </a:ln>
        </p:spPr>
      </p:sp>
      <p:sp>
        <p:nvSpPr>
          <p:cNvPr id="259" name="Google Shape;259;p36"/>
          <p:cNvSpPr/>
          <p:nvPr/>
        </p:nvSpPr>
        <p:spPr>
          <a:xfrm>
            <a:off x="5290400" y="4029947"/>
            <a:ext cx="2942878" cy="277981"/>
          </a:xfrm>
          <a:custGeom>
            <a:rect b="b" l="l" r="r" t="t"/>
            <a:pathLst>
              <a:path extrusionOk="0" h="116676" w="134332">
                <a:moveTo>
                  <a:pt x="0" y="114908"/>
                </a:moveTo>
                <a:cubicBezTo>
                  <a:pt x="17320" y="114908"/>
                  <a:pt x="29832" y="91946"/>
                  <a:pt x="33229" y="74962"/>
                </a:cubicBezTo>
                <a:cubicBezTo>
                  <a:pt x="36357" y="59324"/>
                  <a:pt x="35565" y="42926"/>
                  <a:pt x="39946" y="27592"/>
                </a:cubicBezTo>
                <a:cubicBezTo>
                  <a:pt x="43426" y="15413"/>
                  <a:pt x="54040" y="2860"/>
                  <a:pt x="66459" y="372"/>
                </a:cubicBezTo>
                <a:cubicBezTo>
                  <a:pt x="80883" y="-2518"/>
                  <a:pt x="91494" y="17033"/>
                  <a:pt x="100042" y="29006"/>
                </a:cubicBezTo>
                <a:cubicBezTo>
                  <a:pt x="106030" y="37393"/>
                  <a:pt x="114372" y="44097"/>
                  <a:pt x="119484" y="53045"/>
                </a:cubicBezTo>
                <a:cubicBezTo>
                  <a:pt x="130288" y="71956"/>
                  <a:pt x="134332" y="94896"/>
                  <a:pt x="134332" y="116676"/>
                </a:cubicBezTo>
              </a:path>
            </a:pathLst>
          </a:custGeom>
          <a:noFill/>
          <a:ln cap="flat" cmpd="sng" w="9525">
            <a:solidFill>
              <a:srgbClr val="99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263" name="Shape 263"/>
        <p:cNvGrpSpPr/>
        <p:nvPr/>
      </p:nvGrpSpPr>
      <p:grpSpPr>
        <a:xfrm>
          <a:off x="0" y="0"/>
          <a:ext cx="0" cy="0"/>
          <a:chOff x="0" y="0"/>
          <a:chExt cx="0" cy="0"/>
        </a:xfrm>
      </p:grpSpPr>
      <p:sp>
        <p:nvSpPr>
          <p:cNvPr id="264" name="Google Shape;264;p37"/>
          <p:cNvSpPr txBox="1"/>
          <p:nvPr>
            <p:ph type="ctrTitle"/>
          </p:nvPr>
        </p:nvSpPr>
        <p:spPr>
          <a:xfrm flipH="1">
            <a:off x="748825" y="500825"/>
            <a:ext cx="46488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MUD</a:t>
            </a:r>
            <a:r>
              <a:rPr lang="en">
                <a:solidFill>
                  <a:srgbClr val="434343"/>
                </a:solidFill>
              </a:rPr>
              <a:t>_MORTAR_BRICK</a:t>
            </a:r>
            <a:endParaRPr>
              <a:solidFill>
                <a:srgbClr val="434343"/>
              </a:solidFill>
            </a:endParaRPr>
          </a:p>
        </p:txBody>
      </p:sp>
      <p:sp>
        <p:nvSpPr>
          <p:cNvPr id="265" name="Google Shape;265;p37"/>
          <p:cNvSpPr txBox="1"/>
          <p:nvPr/>
        </p:nvSpPr>
        <p:spPr>
          <a:xfrm>
            <a:off x="5894025" y="500825"/>
            <a:ext cx="2422800" cy="6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|r| = 0.015</a:t>
            </a:r>
            <a:endParaRPr sz="2000">
              <a:solidFill>
                <a:srgbClr val="434343"/>
              </a:solidFill>
            </a:endParaRPr>
          </a:p>
        </p:txBody>
      </p:sp>
      <p:sp>
        <p:nvSpPr>
          <p:cNvPr id="266" name="Google Shape;266;p37"/>
          <p:cNvSpPr txBox="1"/>
          <p:nvPr/>
        </p:nvSpPr>
        <p:spPr>
          <a:xfrm>
            <a:off x="5829200" y="1249969"/>
            <a:ext cx="2761200" cy="17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Mud_mortar_brick = 1</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rPr lang="en" sz="1800">
                <a:solidFill>
                  <a:srgbClr val="434343"/>
                </a:solidFill>
                <a:latin typeface="Squada One"/>
                <a:ea typeface="Squada One"/>
                <a:cs typeface="Squada One"/>
                <a:sym typeface="Squada One"/>
              </a:rPr>
              <a:t>Size Arrangement</a:t>
            </a:r>
            <a:endParaRPr b="1">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434343"/>
                </a:solidFill>
                <a:latin typeface="Roboto"/>
                <a:ea typeface="Roboto"/>
                <a:cs typeface="Roboto"/>
                <a:sym typeface="Roboto"/>
              </a:rPr>
              <a:t>Damage_Grade</a:t>
            </a:r>
            <a:endParaRPr>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1 &lt; 3 &lt; 2</a:t>
            </a:r>
            <a:endParaRPr>
              <a:solidFill>
                <a:srgbClr val="434343"/>
              </a:solidFill>
              <a:latin typeface="Roboto"/>
              <a:ea typeface="Roboto"/>
              <a:cs typeface="Roboto"/>
              <a:sym typeface="Roboto"/>
            </a:endParaRPr>
          </a:p>
        </p:txBody>
      </p:sp>
      <p:sp>
        <p:nvSpPr>
          <p:cNvPr id="267" name="Google Shape;267;p37"/>
          <p:cNvSpPr txBox="1"/>
          <p:nvPr/>
        </p:nvSpPr>
        <p:spPr>
          <a:xfrm>
            <a:off x="5894025" y="3240219"/>
            <a:ext cx="2761200" cy="17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Mud_mortar_brick = 0</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sz="2000">
              <a:solidFill>
                <a:srgbClr val="434343"/>
              </a:solidFill>
              <a:latin typeface="Squada One"/>
              <a:ea typeface="Squada One"/>
              <a:cs typeface="Squada One"/>
              <a:sym typeface="Squada One"/>
            </a:endParaRPr>
          </a:p>
          <a:p>
            <a:pPr indent="0" lvl="0" marL="0" rtl="0" algn="l">
              <a:spcBef>
                <a:spcPts val="0"/>
              </a:spcBef>
              <a:spcAft>
                <a:spcPts val="0"/>
              </a:spcAft>
              <a:buNone/>
            </a:pPr>
            <a:r>
              <a:rPr lang="en" sz="1800">
                <a:solidFill>
                  <a:srgbClr val="434343"/>
                </a:solidFill>
                <a:latin typeface="Squada One"/>
                <a:ea typeface="Squada One"/>
                <a:cs typeface="Squada One"/>
                <a:sym typeface="Squada One"/>
              </a:rPr>
              <a:t>Size Arrangement</a:t>
            </a:r>
            <a:endParaRPr b="1">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434343"/>
                </a:solidFill>
                <a:latin typeface="Roboto"/>
                <a:ea typeface="Roboto"/>
                <a:cs typeface="Roboto"/>
                <a:sym typeface="Roboto"/>
              </a:rPr>
              <a:t>Damage_Grade</a:t>
            </a:r>
            <a:endParaRPr>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1 &lt; 3 &lt; 2</a:t>
            </a:r>
            <a:endParaRPr>
              <a:solidFill>
                <a:srgbClr val="434343"/>
              </a:solidFill>
              <a:latin typeface="Roboto"/>
              <a:ea typeface="Roboto"/>
              <a:cs typeface="Roboto"/>
              <a:sym typeface="Roboto"/>
            </a:endParaRPr>
          </a:p>
        </p:txBody>
      </p:sp>
      <p:pic>
        <p:nvPicPr>
          <p:cNvPr id="268" name="Google Shape;268;p37"/>
          <p:cNvPicPr preferRelativeResize="0"/>
          <p:nvPr/>
        </p:nvPicPr>
        <p:blipFill>
          <a:blip r:embed="rId3">
            <a:alphaModFix/>
          </a:blip>
          <a:stretch>
            <a:fillRect/>
          </a:stretch>
        </p:blipFill>
        <p:spPr>
          <a:xfrm>
            <a:off x="470250" y="1249975"/>
            <a:ext cx="5066491" cy="3690526"/>
          </a:xfrm>
          <a:prstGeom prst="rect">
            <a:avLst/>
          </a:prstGeom>
          <a:noFill/>
          <a:ln cap="flat" cmpd="sng" w="38100">
            <a:solidFill>
              <a:srgbClr val="999999"/>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E5B2CA"/>
      </a:dk1>
      <a:lt1>
        <a:srgbClr val="613FB8"/>
      </a:lt1>
      <a:dk2>
        <a:srgbClr val="FFFFFF"/>
      </a:dk2>
      <a:lt2>
        <a:srgbClr val="EFEFEF"/>
      </a:lt2>
      <a:accent1>
        <a:srgbClr val="D9D9D9"/>
      </a:accent1>
      <a:accent2>
        <a:srgbClr val="CCCCCC"/>
      </a:accent2>
      <a:accent3>
        <a:srgbClr val="E5B2CA"/>
      </a:accent3>
      <a:accent4>
        <a:srgbClr val="613FB8"/>
      </a:accent4>
      <a:accent5>
        <a:srgbClr val="FFFFFF"/>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